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6" r:id="rId25"/>
    <p:sldId id="287" r:id="rId26"/>
    <p:sldId id="288" r:id="rId27"/>
    <p:sldId id="289" r:id="rId28"/>
    <p:sldId id="290" r:id="rId29"/>
    <p:sldId id="291" r:id="rId30"/>
    <p:sldId id="280" r:id="rId31"/>
    <p:sldId id="281" r:id="rId32"/>
    <p:sldId id="282" r:id="rId33"/>
    <p:sldId id="283" r:id="rId34"/>
    <p:sldId id="284" r:id="rId35"/>
    <p:sldId id="285" r:id="rId36"/>
    <p:sldId id="29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55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19FCB-49E7-40B1-AFF1-8E5B665E0471}" type="doc">
      <dgm:prSet loTypeId="urn:microsoft.com/office/officeart/2005/8/layout/process5" loCatId="process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0E7AC6-5B1F-4829-9ED5-764FDBE0D3E4}">
      <dgm:prSet phldrT="[Text]"/>
      <dgm:spPr>
        <a:xfrm>
          <a:off x="406925" y="1696"/>
          <a:ext cx="1229617" cy="73777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>
            <a:buNone/>
          </a:pPr>
          <a:r>
            <a:rPr lang="en-US" b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a) Njoftimi i ministrisë nga autoriteti propozues (bashkia Shijak)</a:t>
          </a:r>
        </a:p>
      </dgm:t>
    </dgm:pt>
    <dgm:pt modelId="{14DBEAB5-785D-4C1D-83C7-8F4906C16EA0}" type="parTrans" cxnId="{39C81C0B-ADF4-4C10-AD80-C9ADFD0F7DFA}">
      <dgm:prSet/>
      <dgm:spPr/>
      <dgm:t>
        <a:bodyPr/>
        <a:lstStyle/>
        <a:p>
          <a:endParaRPr lang="en-US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27283D-CF2E-496D-9C92-1D6D9F908E1A}" type="sibTrans" cxnId="{39C81C0B-ADF4-4C10-AD80-C9ADFD0F7DFA}">
      <dgm:prSet/>
      <dgm:spPr>
        <a:xfrm>
          <a:off x="1744750" y="218109"/>
          <a:ext cx="260679" cy="3049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E9713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>
            <a:buNone/>
          </a:pPr>
          <a:endParaRPr lang="en-US" b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74AACC08-3266-4AD4-850D-EED1D3D7D863}">
      <dgm:prSet phldrT="[Text]"/>
      <dgm:spPr>
        <a:xfrm>
          <a:off x="2128391" y="1696"/>
          <a:ext cx="1229617" cy="73777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1073936"/>
                <a:satOff val="-3082"/>
                <a:lumOff val="-4935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1073936"/>
                <a:satOff val="-3082"/>
                <a:lumOff val="-4935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1073936"/>
                <a:satOff val="-3082"/>
                <a:lumOff val="-4935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>
            <a:buNone/>
          </a:pPr>
          <a:r>
            <a:rPr lang="en-US" b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b) konsultimi me grupet e interesit për çështjet që do të trajtohen në raportin e VSM-së</a:t>
          </a:r>
        </a:p>
      </dgm:t>
    </dgm:pt>
    <dgm:pt modelId="{6A94DC3F-41CB-49E4-9B88-193CE87275BA}" type="parTrans" cxnId="{C07AB6C1-E235-4630-8F4D-857CA5A3A245}">
      <dgm:prSet/>
      <dgm:spPr/>
      <dgm:t>
        <a:bodyPr/>
        <a:lstStyle/>
        <a:p>
          <a:endParaRPr lang="en-US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A29F52-359B-4EBA-93E4-5E9E1349EFD6}" type="sibTrans" cxnId="{C07AB6C1-E235-4630-8F4D-857CA5A3A245}">
      <dgm:prSet/>
      <dgm:spPr>
        <a:xfrm>
          <a:off x="3466215" y="218109"/>
          <a:ext cx="260679" cy="3049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E97132">
                <a:hueOff val="1288723"/>
                <a:satOff val="-3699"/>
                <a:lumOff val="-5922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1288723"/>
                <a:satOff val="-3699"/>
                <a:lumOff val="-5922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1288723"/>
                <a:satOff val="-3699"/>
                <a:lumOff val="-5922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>
            <a:buNone/>
          </a:pPr>
          <a:endParaRPr lang="en-US" b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25848472-85CB-4397-B06A-13FB02FADE74}">
      <dgm:prSet phldrT="[Text]"/>
      <dgm:spPr>
        <a:xfrm>
          <a:off x="3849856" y="1696"/>
          <a:ext cx="1229617" cy="73777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2147871"/>
                <a:satOff val="-6164"/>
                <a:lumOff val="-9870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2147871"/>
                <a:satOff val="-6164"/>
                <a:lumOff val="-9870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2147871"/>
                <a:satOff val="-6164"/>
                <a:lumOff val="-987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>
            <a:buNone/>
          </a:pPr>
          <a:r>
            <a:rPr lang="en-US" b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c) hartimi i raportit paraprak e konsultimi me grupet e interesit dhe publikun i raportit paraprak të VSM-së</a:t>
          </a:r>
        </a:p>
      </dgm:t>
    </dgm:pt>
    <dgm:pt modelId="{44C56FD8-D997-4950-8A82-72237460A5D0}" type="parTrans" cxnId="{CA9C6044-5797-443F-945C-1E1A3B200376}">
      <dgm:prSet/>
      <dgm:spPr/>
      <dgm:t>
        <a:bodyPr/>
        <a:lstStyle/>
        <a:p>
          <a:endParaRPr lang="en-US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147BC5-A79A-4EEB-B644-869C64A2659B}" type="sibTrans" cxnId="{CA9C6044-5797-443F-945C-1E1A3B200376}">
      <dgm:prSet/>
      <dgm:spPr>
        <a:xfrm rot="5400000">
          <a:off x="4334325" y="825540"/>
          <a:ext cx="260679" cy="3049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E97132">
                <a:hueOff val="2577445"/>
                <a:satOff val="-7397"/>
                <a:lumOff val="-11844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2577445"/>
                <a:satOff val="-7397"/>
                <a:lumOff val="-11844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2577445"/>
                <a:satOff val="-7397"/>
                <a:lumOff val="-11844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>
            <a:buNone/>
          </a:pPr>
          <a:endParaRPr lang="en-US" b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0051D550-80BF-46D2-87D4-5F5F44A2ECD4}">
      <dgm:prSet phldrT="[Text]"/>
      <dgm:spPr>
        <a:xfrm>
          <a:off x="3849856" y="1231314"/>
          <a:ext cx="1229617" cy="73777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3221807"/>
                <a:satOff val="-9246"/>
                <a:lumOff val="-14805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3221807"/>
                <a:satOff val="-9246"/>
                <a:lumOff val="-14805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3221807"/>
                <a:satOff val="-9246"/>
                <a:lumOff val="-14805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>
            <a:buNone/>
          </a:pPr>
          <a:r>
            <a:rPr lang="en-US" b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ç) hartimi i raportit përfundimtar të vlerësimit strategjik mjedisor</a:t>
          </a:r>
        </a:p>
      </dgm:t>
    </dgm:pt>
    <dgm:pt modelId="{F1580524-12D5-4958-A7E0-8D838715BB86}" type="parTrans" cxnId="{08E691F8-76C5-4753-8AD0-0B751C199295}">
      <dgm:prSet/>
      <dgm:spPr/>
      <dgm:t>
        <a:bodyPr/>
        <a:lstStyle/>
        <a:p>
          <a:endParaRPr lang="en-US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EF2F51-4AA8-4F3B-B42D-E9E337779B81}" type="sibTrans" cxnId="{08E691F8-76C5-4753-8AD0-0B751C199295}">
      <dgm:prSet/>
      <dgm:spPr>
        <a:xfrm rot="10800000">
          <a:off x="3480970" y="1447727"/>
          <a:ext cx="260679" cy="3049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E97132">
                <a:hueOff val="3866169"/>
                <a:satOff val="-11096"/>
                <a:lumOff val="-17765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3866169"/>
                <a:satOff val="-11096"/>
                <a:lumOff val="-17765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3866169"/>
                <a:satOff val="-11096"/>
                <a:lumOff val="-17765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>
            <a:buNone/>
          </a:pPr>
          <a:endParaRPr lang="en-US" b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DC5BC79-BFDD-460B-B0E3-F8895BE5A851}">
      <dgm:prSet phldrT="[Text]"/>
      <dgm:spPr>
        <a:xfrm>
          <a:off x="406925" y="1231314"/>
          <a:ext cx="1229617" cy="73777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5369678"/>
                <a:satOff val="-15411"/>
                <a:lumOff val="-24674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5369678"/>
                <a:satOff val="-15411"/>
                <a:lumOff val="-24674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5369678"/>
                <a:satOff val="-15411"/>
                <a:lumOff val="-24674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>
            <a:buNone/>
          </a:pPr>
          <a:r>
            <a:rPr lang="en-US" b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dh) vendimi i autoritetit miratues</a:t>
          </a:r>
        </a:p>
      </dgm:t>
    </dgm:pt>
    <dgm:pt modelId="{54A574E8-6C8E-4D50-8E1C-A1BB69F953B4}" type="parTrans" cxnId="{2CBE44D6-F0DA-47B9-B38B-97AFA205FF82}">
      <dgm:prSet/>
      <dgm:spPr/>
      <dgm:t>
        <a:bodyPr/>
        <a:lstStyle/>
        <a:p>
          <a:endParaRPr lang="en-US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C0EA72-8DDC-4AD0-A708-48A352E0BA6B}" type="sibTrans" cxnId="{2CBE44D6-F0DA-47B9-B38B-97AFA205FF82}">
      <dgm:prSet/>
      <dgm:spPr>
        <a:xfrm rot="5400000">
          <a:off x="891395" y="2055158"/>
          <a:ext cx="260679" cy="3049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E97132">
                <a:hueOff val="6443614"/>
                <a:satOff val="-18493"/>
                <a:lumOff val="-29609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6443614"/>
                <a:satOff val="-18493"/>
                <a:lumOff val="-29609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6443614"/>
                <a:satOff val="-18493"/>
                <a:lumOff val="-29609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>
            <a:buNone/>
          </a:pPr>
          <a:endParaRPr lang="en-US" b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F40A0ABB-6A89-4482-B02D-55274E047EAB}">
      <dgm:prSet phldrT="[Text]"/>
      <dgm:spPr>
        <a:xfrm>
          <a:off x="2128391" y="1231314"/>
          <a:ext cx="1229617" cy="73777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4295743"/>
                <a:satOff val="-12329"/>
                <a:lumOff val="-19739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4295743"/>
                <a:satOff val="-12329"/>
                <a:lumOff val="-19739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4295743"/>
                <a:satOff val="-12329"/>
                <a:lumOff val="-19739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>
            <a:buNone/>
          </a:pPr>
          <a:r>
            <a:rPr lang="en-US" b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d) shqyrtimi i propozimit dhe deklarata e ministrit</a:t>
          </a:r>
        </a:p>
      </dgm:t>
    </dgm:pt>
    <dgm:pt modelId="{2FE93B0B-4414-42D8-AAC4-9AEE8372E318}" type="parTrans" cxnId="{AEBA21AC-5046-4437-A6BE-DBB3A41F2D1E}">
      <dgm:prSet/>
      <dgm:spPr/>
      <dgm:t>
        <a:bodyPr/>
        <a:lstStyle/>
        <a:p>
          <a:endParaRPr lang="en-US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D5B7F4-FD04-4E54-9B1E-CB2D27FC2C96}" type="sibTrans" cxnId="{AEBA21AC-5046-4437-A6BE-DBB3A41F2D1E}">
      <dgm:prSet/>
      <dgm:spPr>
        <a:xfrm rot="10800000">
          <a:off x="1759505" y="1447727"/>
          <a:ext cx="260679" cy="3049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E97132">
                <a:hueOff val="5154891"/>
                <a:satOff val="-14794"/>
                <a:lumOff val="-23687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5154891"/>
                <a:satOff val="-14794"/>
                <a:lumOff val="-23687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5154891"/>
                <a:satOff val="-14794"/>
                <a:lumOff val="-23687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>
            <a:buNone/>
          </a:pPr>
          <a:endParaRPr lang="en-US" b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44895372-6F00-4E7B-8E2D-84C46009ABBA}">
      <dgm:prSet phldrT="[Text]"/>
      <dgm:spPr>
        <a:xfrm>
          <a:off x="406925" y="2460932"/>
          <a:ext cx="1229617" cy="73777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6443614"/>
                <a:satOff val="-18493"/>
                <a:lumOff val="-29609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6443614"/>
                <a:satOff val="-18493"/>
                <a:lumOff val="-29609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6443614"/>
                <a:satOff val="-18493"/>
                <a:lumOff val="-29609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>
            <a:buNone/>
          </a:pPr>
          <a:r>
            <a:rPr lang="en-US" b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e) monitorimi dhe raportimi i pasojave në mjedis të planit apo programit</a:t>
          </a:r>
        </a:p>
      </dgm:t>
    </dgm:pt>
    <dgm:pt modelId="{7B45B20D-2F2A-4A6E-9BE6-E093FF1B8CAD}" type="parTrans" cxnId="{AB8FDE9A-FE9F-4CC3-AFCE-DD3C5A58C386}">
      <dgm:prSet/>
      <dgm:spPr/>
      <dgm:t>
        <a:bodyPr/>
        <a:lstStyle/>
        <a:p>
          <a:endParaRPr lang="en-US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09266F-AF37-4744-8469-3C15865DC607}" type="sibTrans" cxnId="{AB8FDE9A-FE9F-4CC3-AFCE-DD3C5A58C386}">
      <dgm:prSet/>
      <dgm:spPr/>
      <dgm:t>
        <a:bodyPr/>
        <a:lstStyle/>
        <a:p>
          <a:endParaRPr lang="en-US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BC2D69-4EC6-41D1-B8F2-3B02AAC75BC9}" type="pres">
      <dgm:prSet presAssocID="{D4519FCB-49E7-40B1-AFF1-8E5B665E0471}" presName="diagram" presStyleCnt="0">
        <dgm:presLayoutVars>
          <dgm:dir/>
          <dgm:resizeHandles val="exact"/>
        </dgm:presLayoutVars>
      </dgm:prSet>
      <dgm:spPr/>
    </dgm:pt>
    <dgm:pt modelId="{96D957D7-07A1-4D7A-A26E-D78A929FEA3A}" type="pres">
      <dgm:prSet presAssocID="{750E7AC6-5B1F-4829-9ED5-764FDBE0D3E4}" presName="node" presStyleLbl="node1" presStyleIdx="0" presStyleCnt="7">
        <dgm:presLayoutVars>
          <dgm:bulletEnabled val="1"/>
        </dgm:presLayoutVars>
      </dgm:prSet>
      <dgm:spPr/>
    </dgm:pt>
    <dgm:pt modelId="{5E09D9D9-2129-4AE2-92CB-7E7682EF3862}" type="pres">
      <dgm:prSet presAssocID="{DB27283D-CF2E-496D-9C92-1D6D9F908E1A}" presName="sibTrans" presStyleLbl="sibTrans2D1" presStyleIdx="0" presStyleCnt="6"/>
      <dgm:spPr/>
    </dgm:pt>
    <dgm:pt modelId="{0F16DBDB-CF1C-4AA9-9B20-51E9789A2FC3}" type="pres">
      <dgm:prSet presAssocID="{DB27283D-CF2E-496D-9C92-1D6D9F908E1A}" presName="connectorText" presStyleLbl="sibTrans2D1" presStyleIdx="0" presStyleCnt="6"/>
      <dgm:spPr/>
    </dgm:pt>
    <dgm:pt modelId="{728ACB5E-AA95-41F7-B80F-E7C4E04A661A}" type="pres">
      <dgm:prSet presAssocID="{74AACC08-3266-4AD4-850D-EED1D3D7D863}" presName="node" presStyleLbl="node1" presStyleIdx="1" presStyleCnt="7">
        <dgm:presLayoutVars>
          <dgm:bulletEnabled val="1"/>
        </dgm:presLayoutVars>
      </dgm:prSet>
      <dgm:spPr/>
    </dgm:pt>
    <dgm:pt modelId="{2C81311B-0EDF-4F56-B8C9-935C7AC8FA5D}" type="pres">
      <dgm:prSet presAssocID="{84A29F52-359B-4EBA-93E4-5E9E1349EFD6}" presName="sibTrans" presStyleLbl="sibTrans2D1" presStyleIdx="1" presStyleCnt="6"/>
      <dgm:spPr/>
    </dgm:pt>
    <dgm:pt modelId="{8233819D-E548-46C4-90D7-87464DA580AD}" type="pres">
      <dgm:prSet presAssocID="{84A29F52-359B-4EBA-93E4-5E9E1349EFD6}" presName="connectorText" presStyleLbl="sibTrans2D1" presStyleIdx="1" presStyleCnt="6"/>
      <dgm:spPr/>
    </dgm:pt>
    <dgm:pt modelId="{26E7D150-97D4-4236-8AD4-3EC106571ADC}" type="pres">
      <dgm:prSet presAssocID="{25848472-85CB-4397-B06A-13FB02FADE74}" presName="node" presStyleLbl="node1" presStyleIdx="2" presStyleCnt="7">
        <dgm:presLayoutVars>
          <dgm:bulletEnabled val="1"/>
        </dgm:presLayoutVars>
      </dgm:prSet>
      <dgm:spPr/>
    </dgm:pt>
    <dgm:pt modelId="{A02C10C2-D7D0-4081-BA6F-EEF7E8943DEB}" type="pres">
      <dgm:prSet presAssocID="{78147BC5-A79A-4EEB-B644-869C64A2659B}" presName="sibTrans" presStyleLbl="sibTrans2D1" presStyleIdx="2" presStyleCnt="6"/>
      <dgm:spPr/>
    </dgm:pt>
    <dgm:pt modelId="{36E5D3BC-A2CC-4907-9129-DA6D8D4007C1}" type="pres">
      <dgm:prSet presAssocID="{78147BC5-A79A-4EEB-B644-869C64A2659B}" presName="connectorText" presStyleLbl="sibTrans2D1" presStyleIdx="2" presStyleCnt="6"/>
      <dgm:spPr/>
    </dgm:pt>
    <dgm:pt modelId="{26675274-C93D-41AC-B453-D92B97738CCE}" type="pres">
      <dgm:prSet presAssocID="{0051D550-80BF-46D2-87D4-5F5F44A2ECD4}" presName="node" presStyleLbl="node1" presStyleIdx="3" presStyleCnt="7">
        <dgm:presLayoutVars>
          <dgm:bulletEnabled val="1"/>
        </dgm:presLayoutVars>
      </dgm:prSet>
      <dgm:spPr/>
    </dgm:pt>
    <dgm:pt modelId="{8D79E79F-9F7B-4C7D-816D-F81CF176EE54}" type="pres">
      <dgm:prSet presAssocID="{7FEF2F51-4AA8-4F3B-B42D-E9E337779B81}" presName="sibTrans" presStyleLbl="sibTrans2D1" presStyleIdx="3" presStyleCnt="6"/>
      <dgm:spPr/>
    </dgm:pt>
    <dgm:pt modelId="{1B97A523-2C4F-4417-8D64-5DC96532A09A}" type="pres">
      <dgm:prSet presAssocID="{7FEF2F51-4AA8-4F3B-B42D-E9E337779B81}" presName="connectorText" presStyleLbl="sibTrans2D1" presStyleIdx="3" presStyleCnt="6"/>
      <dgm:spPr/>
    </dgm:pt>
    <dgm:pt modelId="{26AAA2F3-EF36-452F-9A3C-1A2B953DCAF4}" type="pres">
      <dgm:prSet presAssocID="{F40A0ABB-6A89-4482-B02D-55274E047EAB}" presName="node" presStyleLbl="node1" presStyleIdx="4" presStyleCnt="7">
        <dgm:presLayoutVars>
          <dgm:bulletEnabled val="1"/>
        </dgm:presLayoutVars>
      </dgm:prSet>
      <dgm:spPr/>
    </dgm:pt>
    <dgm:pt modelId="{71580265-CDAB-4FB2-85FB-4C9C08886CEE}" type="pres">
      <dgm:prSet presAssocID="{24D5B7F4-FD04-4E54-9B1E-CB2D27FC2C96}" presName="sibTrans" presStyleLbl="sibTrans2D1" presStyleIdx="4" presStyleCnt="6"/>
      <dgm:spPr/>
    </dgm:pt>
    <dgm:pt modelId="{C4FDC78F-4872-42F0-91B0-245DC7D4BD16}" type="pres">
      <dgm:prSet presAssocID="{24D5B7F4-FD04-4E54-9B1E-CB2D27FC2C96}" presName="connectorText" presStyleLbl="sibTrans2D1" presStyleIdx="4" presStyleCnt="6"/>
      <dgm:spPr/>
    </dgm:pt>
    <dgm:pt modelId="{0C48CD8F-6C83-4CAC-B744-B09C9E24F35D}" type="pres">
      <dgm:prSet presAssocID="{5DC5BC79-BFDD-460B-B0E3-F8895BE5A851}" presName="node" presStyleLbl="node1" presStyleIdx="5" presStyleCnt="7">
        <dgm:presLayoutVars>
          <dgm:bulletEnabled val="1"/>
        </dgm:presLayoutVars>
      </dgm:prSet>
      <dgm:spPr/>
    </dgm:pt>
    <dgm:pt modelId="{A9243B2B-22F8-4E39-9DA8-58B3252D0066}" type="pres">
      <dgm:prSet presAssocID="{63C0EA72-8DDC-4AD0-A708-48A352E0BA6B}" presName="sibTrans" presStyleLbl="sibTrans2D1" presStyleIdx="5" presStyleCnt="6"/>
      <dgm:spPr/>
    </dgm:pt>
    <dgm:pt modelId="{F9BCF812-7BEB-4376-B706-A747F97508A1}" type="pres">
      <dgm:prSet presAssocID="{63C0EA72-8DDC-4AD0-A708-48A352E0BA6B}" presName="connectorText" presStyleLbl="sibTrans2D1" presStyleIdx="5" presStyleCnt="6"/>
      <dgm:spPr/>
    </dgm:pt>
    <dgm:pt modelId="{AC68D736-DA1C-4ACE-AA60-125F30348359}" type="pres">
      <dgm:prSet presAssocID="{44895372-6F00-4E7B-8E2D-84C46009ABBA}" presName="node" presStyleLbl="node1" presStyleIdx="6" presStyleCnt="7">
        <dgm:presLayoutVars>
          <dgm:bulletEnabled val="1"/>
        </dgm:presLayoutVars>
      </dgm:prSet>
      <dgm:spPr/>
    </dgm:pt>
  </dgm:ptLst>
  <dgm:cxnLst>
    <dgm:cxn modelId="{39C81C0B-ADF4-4C10-AD80-C9ADFD0F7DFA}" srcId="{D4519FCB-49E7-40B1-AFF1-8E5B665E0471}" destId="{750E7AC6-5B1F-4829-9ED5-764FDBE0D3E4}" srcOrd="0" destOrd="0" parTransId="{14DBEAB5-785D-4C1D-83C7-8F4906C16EA0}" sibTransId="{DB27283D-CF2E-496D-9C92-1D6D9F908E1A}"/>
    <dgm:cxn modelId="{238FDA35-84AC-4C21-8AF3-8D5D98E7FA80}" type="presOf" srcId="{84A29F52-359B-4EBA-93E4-5E9E1349EFD6}" destId="{8233819D-E548-46C4-90D7-87464DA580AD}" srcOrd="1" destOrd="0" presId="urn:microsoft.com/office/officeart/2005/8/layout/process5"/>
    <dgm:cxn modelId="{E761FA3A-66FA-46C7-A306-23B791B4CC7C}" type="presOf" srcId="{74AACC08-3266-4AD4-850D-EED1D3D7D863}" destId="{728ACB5E-AA95-41F7-B80F-E7C4E04A661A}" srcOrd="0" destOrd="0" presId="urn:microsoft.com/office/officeart/2005/8/layout/process5"/>
    <dgm:cxn modelId="{FAE2E363-78C7-4E11-9EEB-3D213254B7C8}" type="presOf" srcId="{84A29F52-359B-4EBA-93E4-5E9E1349EFD6}" destId="{2C81311B-0EDF-4F56-B8C9-935C7AC8FA5D}" srcOrd="0" destOrd="0" presId="urn:microsoft.com/office/officeart/2005/8/layout/process5"/>
    <dgm:cxn modelId="{CA9C6044-5797-443F-945C-1E1A3B200376}" srcId="{D4519FCB-49E7-40B1-AFF1-8E5B665E0471}" destId="{25848472-85CB-4397-B06A-13FB02FADE74}" srcOrd="2" destOrd="0" parTransId="{44C56FD8-D997-4950-8A82-72237460A5D0}" sibTransId="{78147BC5-A79A-4EEB-B644-869C64A2659B}"/>
    <dgm:cxn modelId="{84567867-A018-40F4-8A1A-D6AB6E605721}" type="presOf" srcId="{7FEF2F51-4AA8-4F3B-B42D-E9E337779B81}" destId="{1B97A523-2C4F-4417-8D64-5DC96532A09A}" srcOrd="1" destOrd="0" presId="urn:microsoft.com/office/officeart/2005/8/layout/process5"/>
    <dgm:cxn modelId="{9F97646C-FB1F-4247-97F6-311A3B493126}" type="presOf" srcId="{D4519FCB-49E7-40B1-AFF1-8E5B665E0471}" destId="{28BC2D69-4EC6-41D1-B8F2-3B02AAC75BC9}" srcOrd="0" destOrd="0" presId="urn:microsoft.com/office/officeart/2005/8/layout/process5"/>
    <dgm:cxn modelId="{EF707F4F-7786-430A-A54B-D0A5B58299C4}" type="presOf" srcId="{78147BC5-A79A-4EEB-B644-869C64A2659B}" destId="{A02C10C2-D7D0-4081-BA6F-EEF7E8943DEB}" srcOrd="0" destOrd="0" presId="urn:microsoft.com/office/officeart/2005/8/layout/process5"/>
    <dgm:cxn modelId="{4840D450-D251-4E8F-9232-1C77118AA7E9}" type="presOf" srcId="{63C0EA72-8DDC-4AD0-A708-48A352E0BA6B}" destId="{A9243B2B-22F8-4E39-9DA8-58B3252D0066}" srcOrd="0" destOrd="0" presId="urn:microsoft.com/office/officeart/2005/8/layout/process5"/>
    <dgm:cxn modelId="{1014AF51-9D9F-48B8-B147-AE427DC48FB1}" type="presOf" srcId="{44895372-6F00-4E7B-8E2D-84C46009ABBA}" destId="{AC68D736-DA1C-4ACE-AA60-125F30348359}" srcOrd="0" destOrd="0" presId="urn:microsoft.com/office/officeart/2005/8/layout/process5"/>
    <dgm:cxn modelId="{EE76F07E-9A72-4308-BB2C-7301F0B52FC4}" type="presOf" srcId="{63C0EA72-8DDC-4AD0-A708-48A352E0BA6B}" destId="{F9BCF812-7BEB-4376-B706-A747F97508A1}" srcOrd="1" destOrd="0" presId="urn:microsoft.com/office/officeart/2005/8/layout/process5"/>
    <dgm:cxn modelId="{DB10C487-C21B-4045-977C-F1C23EB87731}" type="presOf" srcId="{DB27283D-CF2E-496D-9C92-1D6D9F908E1A}" destId="{5E09D9D9-2129-4AE2-92CB-7E7682EF3862}" srcOrd="0" destOrd="0" presId="urn:microsoft.com/office/officeart/2005/8/layout/process5"/>
    <dgm:cxn modelId="{DE5BC989-CB45-4671-B5FF-067AAF56F4AB}" type="presOf" srcId="{25848472-85CB-4397-B06A-13FB02FADE74}" destId="{26E7D150-97D4-4236-8AD4-3EC106571ADC}" srcOrd="0" destOrd="0" presId="urn:microsoft.com/office/officeart/2005/8/layout/process5"/>
    <dgm:cxn modelId="{E401998E-7CCD-4881-9999-5FCDBE6D0016}" type="presOf" srcId="{0051D550-80BF-46D2-87D4-5F5F44A2ECD4}" destId="{26675274-C93D-41AC-B453-D92B97738CCE}" srcOrd="0" destOrd="0" presId="urn:microsoft.com/office/officeart/2005/8/layout/process5"/>
    <dgm:cxn modelId="{3F2FCC98-A50C-4B71-9821-017B53AA91E5}" type="presOf" srcId="{DB27283D-CF2E-496D-9C92-1D6D9F908E1A}" destId="{0F16DBDB-CF1C-4AA9-9B20-51E9789A2FC3}" srcOrd="1" destOrd="0" presId="urn:microsoft.com/office/officeart/2005/8/layout/process5"/>
    <dgm:cxn modelId="{AB8FDE9A-FE9F-4CC3-AFCE-DD3C5A58C386}" srcId="{D4519FCB-49E7-40B1-AFF1-8E5B665E0471}" destId="{44895372-6F00-4E7B-8E2D-84C46009ABBA}" srcOrd="6" destOrd="0" parTransId="{7B45B20D-2F2A-4A6E-9BE6-E093FF1B8CAD}" sibTransId="{2809266F-AF37-4744-8469-3C15865DC607}"/>
    <dgm:cxn modelId="{E7ED9C9C-A65E-462B-B6BC-2EE4A9B33F46}" type="presOf" srcId="{5DC5BC79-BFDD-460B-B0E3-F8895BE5A851}" destId="{0C48CD8F-6C83-4CAC-B744-B09C9E24F35D}" srcOrd="0" destOrd="0" presId="urn:microsoft.com/office/officeart/2005/8/layout/process5"/>
    <dgm:cxn modelId="{AEBA21AC-5046-4437-A6BE-DBB3A41F2D1E}" srcId="{D4519FCB-49E7-40B1-AFF1-8E5B665E0471}" destId="{F40A0ABB-6A89-4482-B02D-55274E047EAB}" srcOrd="4" destOrd="0" parTransId="{2FE93B0B-4414-42D8-AAC4-9AEE8372E318}" sibTransId="{24D5B7F4-FD04-4E54-9B1E-CB2D27FC2C96}"/>
    <dgm:cxn modelId="{C07AB6C1-E235-4630-8F4D-857CA5A3A245}" srcId="{D4519FCB-49E7-40B1-AFF1-8E5B665E0471}" destId="{74AACC08-3266-4AD4-850D-EED1D3D7D863}" srcOrd="1" destOrd="0" parTransId="{6A94DC3F-41CB-49E4-9B88-193CE87275BA}" sibTransId="{84A29F52-359B-4EBA-93E4-5E9E1349EFD6}"/>
    <dgm:cxn modelId="{E7B8CBC6-6193-43B9-B1EF-9D35E4F56987}" type="presOf" srcId="{7FEF2F51-4AA8-4F3B-B42D-E9E337779B81}" destId="{8D79E79F-9F7B-4C7D-816D-F81CF176EE54}" srcOrd="0" destOrd="0" presId="urn:microsoft.com/office/officeart/2005/8/layout/process5"/>
    <dgm:cxn modelId="{BB3941D6-F596-473B-8FC5-630D3BD89333}" type="presOf" srcId="{F40A0ABB-6A89-4482-B02D-55274E047EAB}" destId="{26AAA2F3-EF36-452F-9A3C-1A2B953DCAF4}" srcOrd="0" destOrd="0" presId="urn:microsoft.com/office/officeart/2005/8/layout/process5"/>
    <dgm:cxn modelId="{2CBE44D6-F0DA-47B9-B38B-97AFA205FF82}" srcId="{D4519FCB-49E7-40B1-AFF1-8E5B665E0471}" destId="{5DC5BC79-BFDD-460B-B0E3-F8895BE5A851}" srcOrd="5" destOrd="0" parTransId="{54A574E8-6C8E-4D50-8E1C-A1BB69F953B4}" sibTransId="{63C0EA72-8DDC-4AD0-A708-48A352E0BA6B}"/>
    <dgm:cxn modelId="{5D50EAD8-835E-4EA3-985C-BB90B82176B1}" type="presOf" srcId="{750E7AC6-5B1F-4829-9ED5-764FDBE0D3E4}" destId="{96D957D7-07A1-4D7A-A26E-D78A929FEA3A}" srcOrd="0" destOrd="0" presId="urn:microsoft.com/office/officeart/2005/8/layout/process5"/>
    <dgm:cxn modelId="{ED4D65DF-CFE6-493E-B223-2F6E73C884BA}" type="presOf" srcId="{24D5B7F4-FD04-4E54-9B1E-CB2D27FC2C96}" destId="{71580265-CDAB-4FB2-85FB-4C9C08886CEE}" srcOrd="0" destOrd="0" presId="urn:microsoft.com/office/officeart/2005/8/layout/process5"/>
    <dgm:cxn modelId="{49794AE7-21A8-46C6-8065-8C2237AFB349}" type="presOf" srcId="{24D5B7F4-FD04-4E54-9B1E-CB2D27FC2C96}" destId="{C4FDC78F-4872-42F0-91B0-245DC7D4BD16}" srcOrd="1" destOrd="0" presId="urn:microsoft.com/office/officeart/2005/8/layout/process5"/>
    <dgm:cxn modelId="{749069F0-0E7A-4CFC-8FB0-A42373C0DD09}" type="presOf" srcId="{78147BC5-A79A-4EEB-B644-869C64A2659B}" destId="{36E5D3BC-A2CC-4907-9129-DA6D8D4007C1}" srcOrd="1" destOrd="0" presId="urn:microsoft.com/office/officeart/2005/8/layout/process5"/>
    <dgm:cxn modelId="{08E691F8-76C5-4753-8AD0-0B751C199295}" srcId="{D4519FCB-49E7-40B1-AFF1-8E5B665E0471}" destId="{0051D550-80BF-46D2-87D4-5F5F44A2ECD4}" srcOrd="3" destOrd="0" parTransId="{F1580524-12D5-4958-A7E0-8D838715BB86}" sibTransId="{7FEF2F51-4AA8-4F3B-B42D-E9E337779B81}"/>
    <dgm:cxn modelId="{5B54C193-6157-40A8-953C-A58A106DD0C0}" type="presParOf" srcId="{28BC2D69-4EC6-41D1-B8F2-3B02AAC75BC9}" destId="{96D957D7-07A1-4D7A-A26E-D78A929FEA3A}" srcOrd="0" destOrd="0" presId="urn:microsoft.com/office/officeart/2005/8/layout/process5"/>
    <dgm:cxn modelId="{D6D71397-BA07-44F3-93C2-E2DDA2CB8E35}" type="presParOf" srcId="{28BC2D69-4EC6-41D1-B8F2-3B02AAC75BC9}" destId="{5E09D9D9-2129-4AE2-92CB-7E7682EF3862}" srcOrd="1" destOrd="0" presId="urn:microsoft.com/office/officeart/2005/8/layout/process5"/>
    <dgm:cxn modelId="{D863E387-AF40-44E8-90F5-723D36489E02}" type="presParOf" srcId="{5E09D9D9-2129-4AE2-92CB-7E7682EF3862}" destId="{0F16DBDB-CF1C-4AA9-9B20-51E9789A2FC3}" srcOrd="0" destOrd="0" presId="urn:microsoft.com/office/officeart/2005/8/layout/process5"/>
    <dgm:cxn modelId="{B825EC9D-2120-4B8C-BEEF-2D224F071152}" type="presParOf" srcId="{28BC2D69-4EC6-41D1-B8F2-3B02AAC75BC9}" destId="{728ACB5E-AA95-41F7-B80F-E7C4E04A661A}" srcOrd="2" destOrd="0" presId="urn:microsoft.com/office/officeart/2005/8/layout/process5"/>
    <dgm:cxn modelId="{C5861F09-DA03-4816-82D1-B3156FF1F292}" type="presParOf" srcId="{28BC2D69-4EC6-41D1-B8F2-3B02AAC75BC9}" destId="{2C81311B-0EDF-4F56-B8C9-935C7AC8FA5D}" srcOrd="3" destOrd="0" presId="urn:microsoft.com/office/officeart/2005/8/layout/process5"/>
    <dgm:cxn modelId="{1CAD9D23-4721-4078-A4F4-BE9249AB9DDB}" type="presParOf" srcId="{2C81311B-0EDF-4F56-B8C9-935C7AC8FA5D}" destId="{8233819D-E548-46C4-90D7-87464DA580AD}" srcOrd="0" destOrd="0" presId="urn:microsoft.com/office/officeart/2005/8/layout/process5"/>
    <dgm:cxn modelId="{6A03387E-0D24-4D41-9B16-6C57AD6A7DD1}" type="presParOf" srcId="{28BC2D69-4EC6-41D1-B8F2-3B02AAC75BC9}" destId="{26E7D150-97D4-4236-8AD4-3EC106571ADC}" srcOrd="4" destOrd="0" presId="urn:microsoft.com/office/officeart/2005/8/layout/process5"/>
    <dgm:cxn modelId="{FDE73DD8-DC0C-4D29-9966-C81F51881177}" type="presParOf" srcId="{28BC2D69-4EC6-41D1-B8F2-3B02AAC75BC9}" destId="{A02C10C2-D7D0-4081-BA6F-EEF7E8943DEB}" srcOrd="5" destOrd="0" presId="urn:microsoft.com/office/officeart/2005/8/layout/process5"/>
    <dgm:cxn modelId="{7E2D2E1C-FCE9-4CC5-B42A-75C2D4A120A8}" type="presParOf" srcId="{A02C10C2-D7D0-4081-BA6F-EEF7E8943DEB}" destId="{36E5D3BC-A2CC-4907-9129-DA6D8D4007C1}" srcOrd="0" destOrd="0" presId="urn:microsoft.com/office/officeart/2005/8/layout/process5"/>
    <dgm:cxn modelId="{4D10C070-F643-49AD-A165-50F55BCC3D47}" type="presParOf" srcId="{28BC2D69-4EC6-41D1-B8F2-3B02AAC75BC9}" destId="{26675274-C93D-41AC-B453-D92B97738CCE}" srcOrd="6" destOrd="0" presId="urn:microsoft.com/office/officeart/2005/8/layout/process5"/>
    <dgm:cxn modelId="{084D79AF-50E2-4DA5-A2C6-A82C079D82FE}" type="presParOf" srcId="{28BC2D69-4EC6-41D1-B8F2-3B02AAC75BC9}" destId="{8D79E79F-9F7B-4C7D-816D-F81CF176EE54}" srcOrd="7" destOrd="0" presId="urn:microsoft.com/office/officeart/2005/8/layout/process5"/>
    <dgm:cxn modelId="{A5B64014-A188-4F76-9422-098516790B1B}" type="presParOf" srcId="{8D79E79F-9F7B-4C7D-816D-F81CF176EE54}" destId="{1B97A523-2C4F-4417-8D64-5DC96532A09A}" srcOrd="0" destOrd="0" presId="urn:microsoft.com/office/officeart/2005/8/layout/process5"/>
    <dgm:cxn modelId="{CFD06BF1-173D-4658-9F98-5077B663B5C5}" type="presParOf" srcId="{28BC2D69-4EC6-41D1-B8F2-3B02AAC75BC9}" destId="{26AAA2F3-EF36-452F-9A3C-1A2B953DCAF4}" srcOrd="8" destOrd="0" presId="urn:microsoft.com/office/officeart/2005/8/layout/process5"/>
    <dgm:cxn modelId="{14538DDC-9702-4583-B5AD-A07B756482F8}" type="presParOf" srcId="{28BC2D69-4EC6-41D1-B8F2-3B02AAC75BC9}" destId="{71580265-CDAB-4FB2-85FB-4C9C08886CEE}" srcOrd="9" destOrd="0" presId="urn:microsoft.com/office/officeart/2005/8/layout/process5"/>
    <dgm:cxn modelId="{0D75A7CF-7180-4D76-91C2-40451821F398}" type="presParOf" srcId="{71580265-CDAB-4FB2-85FB-4C9C08886CEE}" destId="{C4FDC78F-4872-42F0-91B0-245DC7D4BD16}" srcOrd="0" destOrd="0" presId="urn:microsoft.com/office/officeart/2005/8/layout/process5"/>
    <dgm:cxn modelId="{1C6B9FE3-25A9-43C1-BCBD-A7F118F58602}" type="presParOf" srcId="{28BC2D69-4EC6-41D1-B8F2-3B02AAC75BC9}" destId="{0C48CD8F-6C83-4CAC-B744-B09C9E24F35D}" srcOrd="10" destOrd="0" presId="urn:microsoft.com/office/officeart/2005/8/layout/process5"/>
    <dgm:cxn modelId="{3E7C0715-426D-4F09-925D-05D462AC2398}" type="presParOf" srcId="{28BC2D69-4EC6-41D1-B8F2-3B02AAC75BC9}" destId="{A9243B2B-22F8-4E39-9DA8-58B3252D0066}" srcOrd="11" destOrd="0" presId="urn:microsoft.com/office/officeart/2005/8/layout/process5"/>
    <dgm:cxn modelId="{D3339255-36D8-45DA-898C-01B36D475BE7}" type="presParOf" srcId="{A9243B2B-22F8-4E39-9DA8-58B3252D0066}" destId="{F9BCF812-7BEB-4376-B706-A747F97508A1}" srcOrd="0" destOrd="0" presId="urn:microsoft.com/office/officeart/2005/8/layout/process5"/>
    <dgm:cxn modelId="{3A6AF5E7-108E-4ED9-BE0E-86B5F333348B}" type="presParOf" srcId="{28BC2D69-4EC6-41D1-B8F2-3B02AAC75BC9}" destId="{AC68D736-DA1C-4ACE-AA60-125F30348359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0F97DE-1E56-4804-B82B-E3DAC664E8D2}" type="doc">
      <dgm:prSet loTypeId="urn:microsoft.com/office/officeart/2005/8/layout/chevron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48BDB465-24C8-4795-BDC0-E47B7C8DD47D}">
      <dgm:prSet phldrT="[Text]" phldr="0" custT="1"/>
      <dgm:spPr/>
      <dgm:t>
        <a:bodyPr/>
        <a:lstStyle/>
        <a:p>
          <a:r>
            <a:rPr lang="en-GB" sz="1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Sistemi</a:t>
          </a:r>
          <a:r>
            <a:rPr lang="en-GB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Urban</a:t>
          </a:r>
        </a:p>
      </dgm:t>
    </dgm:pt>
    <dgm:pt modelId="{F38DA09E-399F-446B-94B8-C880BBD898BC}" type="parTrans" cxnId="{9C91BCA3-82F6-4A29-9A12-6FB7D1FB836E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A7C0AF-B4F2-404C-8319-F2F2DEAC9A7E}" type="sibTrans" cxnId="{9C91BCA3-82F6-4A29-9A12-6FB7D1FB836E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C4ECC3-CDAE-49C9-938D-F9C9D7FFADD2}">
      <dgm:prSet phldrT="[Text]" custT="1"/>
      <dgm:spPr/>
      <dgm:t>
        <a:bodyPr/>
        <a:lstStyle/>
        <a:p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Plani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thekson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pozitën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strategjike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gjeografike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Shijakut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74C2AE8D-7468-435F-9B0A-BD89596801C7}" type="parTrans" cxnId="{D9986FDC-63BC-4452-A753-94B9A8B16400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A635D1-63D3-47AB-88EC-B26FCE376F14}" type="sibTrans" cxnId="{D9986FDC-63BC-4452-A753-94B9A8B16400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53F8FB-0A1F-480B-91C4-4A63DD16F21B}">
      <dgm:prSet phldrT="[Text]" phldr="0" custT="1"/>
      <dgm:spPr/>
      <dgm:t>
        <a:bodyPr/>
        <a:lstStyle/>
        <a:p>
          <a:r>
            <a:rPr lang="en-GB" sz="1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Sistemi</a:t>
          </a:r>
          <a:r>
            <a:rPr lang="en-GB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Natyror</a:t>
          </a:r>
          <a:endParaRPr lang="en-GB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887772-0B49-4550-A7B4-8AC60BC244DA}" type="parTrans" cxnId="{21F79CA1-9B89-4D34-B760-C77E220578F2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874821-3D04-4695-9A46-DC17C89FD43C}" type="sibTrans" cxnId="{21F79CA1-9B89-4D34-B760-C77E220578F2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E62A6C-2F6E-49D0-9AB2-3AAF543E6C08}">
      <dgm:prSet phldrT="[Text]" custT="1"/>
      <dgm:spPr/>
      <dgm:t>
        <a:bodyPr/>
        <a:lstStyle/>
        <a:p>
          <a:pPr algn="just"/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Lumenjtë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janë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duke u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bërë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gjithnjë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shumë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një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kërcënim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cilat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duhet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merret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veprim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E77290FB-A3A7-48A7-94FC-BB1044AAEF63}" type="parTrans" cxnId="{761C8283-B266-4716-9BC9-68BE2F9F74FE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2DBD10-92C3-497B-9288-ACD4AD1F7D1F}" type="sibTrans" cxnId="{761C8283-B266-4716-9BC9-68BE2F9F74FE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030DE5-F39C-427A-92A8-DB9BCB1BA463}">
      <dgm:prSet phldrT="[Text]" phldr="0" custT="1"/>
      <dgm:spPr/>
      <dgm:t>
        <a:bodyPr/>
        <a:lstStyle/>
        <a:p>
          <a:r>
            <a:rPr lang="en-GB" sz="1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Sistemi</a:t>
          </a:r>
          <a:r>
            <a:rPr lang="en-GB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Infrastrukturor</a:t>
          </a:r>
          <a:endParaRPr lang="en-GB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CCF001-6C57-4079-B42A-261F301FA5F8}" type="parTrans" cxnId="{47F12CBD-BB42-4188-9A82-C29A24C16B11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79FA84-BE21-46A6-BB57-840F99CDBAB5}" type="sibTrans" cxnId="{47F12CBD-BB42-4188-9A82-C29A24C16B11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4169F7-4845-4612-B8C9-1AEF7A809EB3}">
      <dgm:prSet phldrT="[Text]" custT="1"/>
      <dgm:spPr/>
      <dgm:t>
        <a:bodyPr/>
        <a:lstStyle/>
        <a:p>
          <a:pPr algn="just"/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Ka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lidhje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paligjshme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furnizimin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ujë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kanalizime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nuk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është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përfunduar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, zona e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trajtimit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mbetjeve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ndodhet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distancë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largët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Sharrë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Tiranë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);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mbetjet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hidhen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lumin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Erzen; Ka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disa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venddepozitime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ilegale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mbetjeve</a:t>
          </a:r>
          <a:r>
            <a:rPr lang="en-GB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BD211BB5-475C-47AF-957D-20157873D2A4}" type="parTrans" cxnId="{C01F9927-F1BE-4AEB-879C-18EA921D044B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5CAFBE-A107-468C-BA5D-D45F84078F67}" type="sibTrans" cxnId="{C01F9927-F1BE-4AEB-879C-18EA921D044B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B6D644-7087-4C11-8BDF-64EDCF04A88C}">
      <dgm:prSet phldrT="[Text]" phldr="0" custT="1"/>
      <dgm:spPr/>
      <dgm:t>
        <a:bodyPr/>
        <a:lstStyle/>
        <a:p>
          <a:r>
            <a:rPr lang="en-GB" sz="1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Sistemi</a:t>
          </a:r>
          <a:r>
            <a:rPr lang="en-GB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Bujqesor</a:t>
          </a:r>
          <a:endParaRPr lang="en-GB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47F3BD-C02F-4861-BE3A-48FC09D27986}" type="parTrans" cxnId="{C18348EB-EDD4-4255-AAB1-D9A85748A999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A36341-07AF-4217-9D0A-D54BAAC0F053}" type="sibTrans" cxnId="{C18348EB-EDD4-4255-AAB1-D9A85748A999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29F105-F91A-4425-B5AE-28C3D1A33A3C}">
      <dgm:prSet phldrT="[Text]" phldr="0" custT="1"/>
      <dgm:spPr/>
      <dgm:t>
        <a:bodyPr/>
        <a:lstStyle/>
        <a:p>
          <a:r>
            <a:rPr lang="en-GB" sz="1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Sistemi</a:t>
          </a:r>
          <a:r>
            <a:rPr lang="en-GB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Ujor</a:t>
          </a:r>
          <a:endParaRPr lang="en-GB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FC7871-EC11-451D-AF58-BEB24A132CAF}" type="parTrans" cxnId="{76983FBB-7D4A-414C-9C01-11AC29FDD1D9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D8EADB-A4BB-4830-AD5E-8D8BE87526A1}" type="sibTrans" cxnId="{76983FBB-7D4A-414C-9C01-11AC29FDD1D9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152698-0364-4257-BCE9-0F87EE6DFF40}">
      <dgm:prSet custT="1"/>
      <dgm:spPr/>
      <dgm:t>
        <a:bodyPr/>
        <a:lstStyle/>
        <a:p>
          <a:pPr algn="just"/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Cilësia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ujit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lumit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Erzen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është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dobët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 Ka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peshk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pellg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 Me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cilësi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mirë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ujërave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nëntokësore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0689669F-D7D9-4615-AADD-4E0F69B2CAF9}" type="parTrans" cxnId="{35775D4C-46EA-410E-AC69-82B42B7A5BEC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BC5299-2D5D-4737-86F6-7A4E7F9DF3C2}" type="sibTrans" cxnId="{35775D4C-46EA-410E-AC69-82B42B7A5BEC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43DB23-B5BA-4F4A-97FC-114426468E26}">
      <dgm:prSet phldrT="[Text]" custT="1"/>
      <dgm:spPr/>
      <dgm:t>
        <a:bodyPr/>
        <a:lstStyle/>
        <a:p>
          <a:pPr algn="just"/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Rezervuari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ujit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pranishëm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Xharzotaj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mund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përdoret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ujitje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infrastruktura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ujitjes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duhet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përmirësohen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015DE502-A5DD-4672-9E56-15A6505973B8}" type="parTrans" cxnId="{E201892D-0B73-4207-925F-624BF1DBDC36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2A7ABE-17B7-4DA1-8DA9-9EBD07461DD2}" type="sibTrans" cxnId="{E201892D-0B73-4207-925F-624BF1DBDC36}">
      <dgm:prSet/>
      <dgm:spPr/>
      <dgm:t>
        <a:bodyPr/>
        <a:lstStyle/>
        <a:p>
          <a:endParaRPr lang="en-GB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D308A3-3FF9-4750-B122-E759678B61E5}" type="pres">
      <dgm:prSet presAssocID="{BB0F97DE-1E56-4804-B82B-E3DAC664E8D2}" presName="linearFlow" presStyleCnt="0">
        <dgm:presLayoutVars>
          <dgm:dir/>
          <dgm:animLvl val="lvl"/>
          <dgm:resizeHandles val="exact"/>
        </dgm:presLayoutVars>
      </dgm:prSet>
      <dgm:spPr/>
    </dgm:pt>
    <dgm:pt modelId="{BA2CAB12-869B-4430-B4B9-3F366FD63F11}" type="pres">
      <dgm:prSet presAssocID="{48BDB465-24C8-4795-BDC0-E47B7C8DD47D}" presName="composite" presStyleCnt="0"/>
      <dgm:spPr/>
    </dgm:pt>
    <dgm:pt modelId="{D7105B51-E232-4874-A346-F2E1DC5078EB}" type="pres">
      <dgm:prSet presAssocID="{48BDB465-24C8-4795-BDC0-E47B7C8DD47D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C8981072-241D-4469-9DB2-6BE470D04D19}" type="pres">
      <dgm:prSet presAssocID="{48BDB465-24C8-4795-BDC0-E47B7C8DD47D}" presName="descendantText" presStyleLbl="alignAcc1" presStyleIdx="0" presStyleCnt="5" custLinFactNeighborX="7582" custLinFactNeighborY="-685">
        <dgm:presLayoutVars>
          <dgm:bulletEnabled val="1"/>
        </dgm:presLayoutVars>
      </dgm:prSet>
      <dgm:spPr/>
    </dgm:pt>
    <dgm:pt modelId="{3ABF0D9E-628F-4C8B-9D96-77E6679172F8}" type="pres">
      <dgm:prSet presAssocID="{84A7C0AF-B4F2-404C-8319-F2F2DEAC9A7E}" presName="sp" presStyleCnt="0"/>
      <dgm:spPr/>
    </dgm:pt>
    <dgm:pt modelId="{7CC1B5B1-2AEA-4B13-9338-0CB53143172F}" type="pres">
      <dgm:prSet presAssocID="{2D53F8FB-0A1F-480B-91C4-4A63DD16F21B}" presName="composite" presStyleCnt="0"/>
      <dgm:spPr/>
    </dgm:pt>
    <dgm:pt modelId="{A4100E35-78C4-4193-A15F-BE7544F61EEB}" type="pres">
      <dgm:prSet presAssocID="{2D53F8FB-0A1F-480B-91C4-4A63DD16F21B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53ED6F7D-8DF2-4F6E-97C2-41BF53E59082}" type="pres">
      <dgm:prSet presAssocID="{2D53F8FB-0A1F-480B-91C4-4A63DD16F21B}" presName="descendantText" presStyleLbl="alignAcc1" presStyleIdx="1" presStyleCnt="5">
        <dgm:presLayoutVars>
          <dgm:bulletEnabled val="1"/>
        </dgm:presLayoutVars>
      </dgm:prSet>
      <dgm:spPr/>
    </dgm:pt>
    <dgm:pt modelId="{2ECEB461-4E08-4141-BC53-89D425DEF175}" type="pres">
      <dgm:prSet presAssocID="{F0874821-3D04-4695-9A46-DC17C89FD43C}" presName="sp" presStyleCnt="0"/>
      <dgm:spPr/>
    </dgm:pt>
    <dgm:pt modelId="{6912274E-7736-45C3-8EFE-567F186229AE}" type="pres">
      <dgm:prSet presAssocID="{59B6D644-7087-4C11-8BDF-64EDCF04A88C}" presName="composite" presStyleCnt="0"/>
      <dgm:spPr/>
    </dgm:pt>
    <dgm:pt modelId="{7BA42DC7-4835-422D-90B8-344A3B634A46}" type="pres">
      <dgm:prSet presAssocID="{59B6D644-7087-4C11-8BDF-64EDCF04A88C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81369844-E178-4DA1-A7E6-5C4216128BFF}" type="pres">
      <dgm:prSet presAssocID="{59B6D644-7087-4C11-8BDF-64EDCF04A88C}" presName="descendantText" presStyleLbl="alignAcc1" presStyleIdx="2" presStyleCnt="5">
        <dgm:presLayoutVars>
          <dgm:bulletEnabled val="1"/>
        </dgm:presLayoutVars>
      </dgm:prSet>
      <dgm:spPr/>
    </dgm:pt>
    <dgm:pt modelId="{0999DB28-8283-441E-A0D7-F2159BF1F694}" type="pres">
      <dgm:prSet presAssocID="{1BA36341-07AF-4217-9D0A-D54BAAC0F053}" presName="sp" presStyleCnt="0"/>
      <dgm:spPr/>
    </dgm:pt>
    <dgm:pt modelId="{8E1F9D19-1BE5-43E8-9287-F8EA8C79259F}" type="pres">
      <dgm:prSet presAssocID="{7B29F105-F91A-4425-B5AE-28C3D1A33A3C}" presName="composite" presStyleCnt="0"/>
      <dgm:spPr/>
    </dgm:pt>
    <dgm:pt modelId="{08240E17-C7D9-4F3F-B4A4-A84FA2EA3990}" type="pres">
      <dgm:prSet presAssocID="{7B29F105-F91A-4425-B5AE-28C3D1A33A3C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4F498E11-F1C4-4070-A634-EFF5EC450F33}" type="pres">
      <dgm:prSet presAssocID="{7B29F105-F91A-4425-B5AE-28C3D1A33A3C}" presName="descendantText" presStyleLbl="alignAcc1" presStyleIdx="3" presStyleCnt="5">
        <dgm:presLayoutVars>
          <dgm:bulletEnabled val="1"/>
        </dgm:presLayoutVars>
      </dgm:prSet>
      <dgm:spPr/>
    </dgm:pt>
    <dgm:pt modelId="{F57A7AEC-2674-4520-A544-40F8621BE526}" type="pres">
      <dgm:prSet presAssocID="{61D8EADB-A4BB-4830-AD5E-8D8BE87526A1}" presName="sp" presStyleCnt="0"/>
      <dgm:spPr/>
    </dgm:pt>
    <dgm:pt modelId="{ECAC0244-1578-49E4-9415-B01B251AF289}" type="pres">
      <dgm:prSet presAssocID="{18030DE5-F39C-427A-92A8-DB9BCB1BA463}" presName="composite" presStyleCnt="0"/>
      <dgm:spPr/>
    </dgm:pt>
    <dgm:pt modelId="{33907E2E-7698-4BA9-8DB6-B455AB66CAEF}" type="pres">
      <dgm:prSet presAssocID="{18030DE5-F39C-427A-92A8-DB9BCB1BA463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20AC2650-ACC9-4304-8C4D-C10310F488D5}" type="pres">
      <dgm:prSet presAssocID="{18030DE5-F39C-427A-92A8-DB9BCB1BA463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DAD19506-8608-4EE2-8760-456E6186E6C7}" type="presOf" srcId="{59B6D644-7087-4C11-8BDF-64EDCF04A88C}" destId="{7BA42DC7-4835-422D-90B8-344A3B634A46}" srcOrd="0" destOrd="0" presId="urn:microsoft.com/office/officeart/2005/8/layout/chevron2"/>
    <dgm:cxn modelId="{C01F9927-F1BE-4AEB-879C-18EA921D044B}" srcId="{18030DE5-F39C-427A-92A8-DB9BCB1BA463}" destId="{FE4169F7-4845-4612-B8C9-1AEF7A809EB3}" srcOrd="0" destOrd="0" parTransId="{BD211BB5-475C-47AF-957D-20157873D2A4}" sibTransId="{9F5CAFBE-A107-468C-BA5D-D45F84078F67}"/>
    <dgm:cxn modelId="{E201892D-0B73-4207-925F-624BF1DBDC36}" srcId="{59B6D644-7087-4C11-8BDF-64EDCF04A88C}" destId="{0543DB23-B5BA-4F4A-97FC-114426468E26}" srcOrd="0" destOrd="0" parTransId="{015DE502-A5DD-4672-9E56-15A6505973B8}" sibTransId="{882A7ABE-17B7-4DA1-8DA9-9EBD07461DD2}"/>
    <dgm:cxn modelId="{35775D4C-46EA-410E-AC69-82B42B7A5BEC}" srcId="{7B29F105-F91A-4425-B5AE-28C3D1A33A3C}" destId="{E7152698-0364-4257-BCE9-0F87EE6DFF40}" srcOrd="0" destOrd="0" parTransId="{0689669F-D7D9-4615-AADD-4E0F69B2CAF9}" sibTransId="{EEBC5299-2D5D-4737-86F6-7A4E7F9DF3C2}"/>
    <dgm:cxn modelId="{F25AFD80-0CAF-4061-9D5A-BC9FC5187183}" type="presOf" srcId="{AFE62A6C-2F6E-49D0-9AB2-3AAF543E6C08}" destId="{53ED6F7D-8DF2-4F6E-97C2-41BF53E59082}" srcOrd="0" destOrd="0" presId="urn:microsoft.com/office/officeart/2005/8/layout/chevron2"/>
    <dgm:cxn modelId="{761C8283-B266-4716-9BC9-68BE2F9F74FE}" srcId="{2D53F8FB-0A1F-480B-91C4-4A63DD16F21B}" destId="{AFE62A6C-2F6E-49D0-9AB2-3AAF543E6C08}" srcOrd="0" destOrd="0" parTransId="{E77290FB-A3A7-48A7-94FC-BB1044AAEF63}" sibTransId="{502DBD10-92C3-497B-9288-ACD4AD1F7D1F}"/>
    <dgm:cxn modelId="{8FD2EFA0-1698-47FA-A77B-CE4C8C26A350}" type="presOf" srcId="{2D53F8FB-0A1F-480B-91C4-4A63DD16F21B}" destId="{A4100E35-78C4-4193-A15F-BE7544F61EEB}" srcOrd="0" destOrd="0" presId="urn:microsoft.com/office/officeart/2005/8/layout/chevron2"/>
    <dgm:cxn modelId="{21F79CA1-9B89-4D34-B760-C77E220578F2}" srcId="{BB0F97DE-1E56-4804-B82B-E3DAC664E8D2}" destId="{2D53F8FB-0A1F-480B-91C4-4A63DD16F21B}" srcOrd="1" destOrd="0" parTransId="{6B887772-0B49-4550-A7B4-8AC60BC244DA}" sibTransId="{F0874821-3D04-4695-9A46-DC17C89FD43C}"/>
    <dgm:cxn modelId="{9C91BCA3-82F6-4A29-9A12-6FB7D1FB836E}" srcId="{BB0F97DE-1E56-4804-B82B-E3DAC664E8D2}" destId="{48BDB465-24C8-4795-BDC0-E47B7C8DD47D}" srcOrd="0" destOrd="0" parTransId="{F38DA09E-399F-446B-94B8-C880BBD898BC}" sibTransId="{84A7C0AF-B4F2-404C-8319-F2F2DEAC9A7E}"/>
    <dgm:cxn modelId="{74811EB0-AE1D-4C32-9A3A-D440B237163E}" type="presOf" srcId="{7B29F105-F91A-4425-B5AE-28C3D1A33A3C}" destId="{08240E17-C7D9-4F3F-B4A4-A84FA2EA3990}" srcOrd="0" destOrd="0" presId="urn:microsoft.com/office/officeart/2005/8/layout/chevron2"/>
    <dgm:cxn modelId="{DDF47BBA-A598-4D14-8AF1-0789E6D7A466}" type="presOf" srcId="{48BDB465-24C8-4795-BDC0-E47B7C8DD47D}" destId="{D7105B51-E232-4874-A346-F2E1DC5078EB}" srcOrd="0" destOrd="0" presId="urn:microsoft.com/office/officeart/2005/8/layout/chevron2"/>
    <dgm:cxn modelId="{76983FBB-7D4A-414C-9C01-11AC29FDD1D9}" srcId="{BB0F97DE-1E56-4804-B82B-E3DAC664E8D2}" destId="{7B29F105-F91A-4425-B5AE-28C3D1A33A3C}" srcOrd="3" destOrd="0" parTransId="{7FFC7871-EC11-451D-AF58-BEB24A132CAF}" sibTransId="{61D8EADB-A4BB-4830-AD5E-8D8BE87526A1}"/>
    <dgm:cxn modelId="{F98608BC-DE51-4DDD-8C2B-DA2A8E1721D8}" type="presOf" srcId="{E7152698-0364-4257-BCE9-0F87EE6DFF40}" destId="{4F498E11-F1C4-4070-A634-EFF5EC450F33}" srcOrd="0" destOrd="0" presId="urn:microsoft.com/office/officeart/2005/8/layout/chevron2"/>
    <dgm:cxn modelId="{47F12CBD-BB42-4188-9A82-C29A24C16B11}" srcId="{BB0F97DE-1E56-4804-B82B-E3DAC664E8D2}" destId="{18030DE5-F39C-427A-92A8-DB9BCB1BA463}" srcOrd="4" destOrd="0" parTransId="{79CCF001-6C57-4079-B42A-261F301FA5F8}" sibTransId="{A179FA84-BE21-46A6-BB57-840F99CDBAB5}"/>
    <dgm:cxn modelId="{68C9E3C1-3104-4B31-97EE-3BF1A30DC7B3}" type="presOf" srcId="{0543DB23-B5BA-4F4A-97FC-114426468E26}" destId="{81369844-E178-4DA1-A7E6-5C4216128BFF}" srcOrd="0" destOrd="0" presId="urn:microsoft.com/office/officeart/2005/8/layout/chevron2"/>
    <dgm:cxn modelId="{D9986FDC-63BC-4452-A753-94B9A8B16400}" srcId="{48BDB465-24C8-4795-BDC0-E47B7C8DD47D}" destId="{D6C4ECC3-CDAE-49C9-938D-F9C9D7FFADD2}" srcOrd="0" destOrd="0" parTransId="{74C2AE8D-7468-435F-9B0A-BD89596801C7}" sibTransId="{83A635D1-63D3-47AB-88EC-B26FCE376F14}"/>
    <dgm:cxn modelId="{3DFACEDE-F8D7-43CA-9D62-8C008FC6BF6D}" type="presOf" srcId="{BB0F97DE-1E56-4804-B82B-E3DAC664E8D2}" destId="{7BD308A3-3FF9-4750-B122-E759678B61E5}" srcOrd="0" destOrd="0" presId="urn:microsoft.com/office/officeart/2005/8/layout/chevron2"/>
    <dgm:cxn modelId="{8802E7E2-2B5E-4755-959B-9C86E90C4C3B}" type="presOf" srcId="{D6C4ECC3-CDAE-49C9-938D-F9C9D7FFADD2}" destId="{C8981072-241D-4469-9DB2-6BE470D04D19}" srcOrd="0" destOrd="0" presId="urn:microsoft.com/office/officeart/2005/8/layout/chevron2"/>
    <dgm:cxn modelId="{C18348EB-EDD4-4255-AAB1-D9A85748A999}" srcId="{BB0F97DE-1E56-4804-B82B-E3DAC664E8D2}" destId="{59B6D644-7087-4C11-8BDF-64EDCF04A88C}" srcOrd="2" destOrd="0" parTransId="{3B47F3BD-C02F-4861-BE3A-48FC09D27986}" sibTransId="{1BA36341-07AF-4217-9D0A-D54BAAC0F053}"/>
    <dgm:cxn modelId="{AD0A5AED-DAC7-4871-9C35-4188B7EE87D7}" type="presOf" srcId="{18030DE5-F39C-427A-92A8-DB9BCB1BA463}" destId="{33907E2E-7698-4BA9-8DB6-B455AB66CAEF}" srcOrd="0" destOrd="0" presId="urn:microsoft.com/office/officeart/2005/8/layout/chevron2"/>
    <dgm:cxn modelId="{C9A48EEF-D801-4618-A8E7-8BF6C47EBD2D}" type="presOf" srcId="{FE4169F7-4845-4612-B8C9-1AEF7A809EB3}" destId="{20AC2650-ACC9-4304-8C4D-C10310F488D5}" srcOrd="0" destOrd="0" presId="urn:microsoft.com/office/officeart/2005/8/layout/chevron2"/>
    <dgm:cxn modelId="{F9F90006-11D2-4440-A101-D6025F394EBE}" type="presParOf" srcId="{7BD308A3-3FF9-4750-B122-E759678B61E5}" destId="{BA2CAB12-869B-4430-B4B9-3F366FD63F11}" srcOrd="0" destOrd="0" presId="urn:microsoft.com/office/officeart/2005/8/layout/chevron2"/>
    <dgm:cxn modelId="{A6321D25-B252-499F-AFD9-E6E8B5CF7B86}" type="presParOf" srcId="{BA2CAB12-869B-4430-B4B9-3F366FD63F11}" destId="{D7105B51-E232-4874-A346-F2E1DC5078EB}" srcOrd="0" destOrd="0" presId="urn:microsoft.com/office/officeart/2005/8/layout/chevron2"/>
    <dgm:cxn modelId="{5F629DD8-F555-4716-81C7-232E64F946BD}" type="presParOf" srcId="{BA2CAB12-869B-4430-B4B9-3F366FD63F11}" destId="{C8981072-241D-4469-9DB2-6BE470D04D19}" srcOrd="1" destOrd="0" presId="urn:microsoft.com/office/officeart/2005/8/layout/chevron2"/>
    <dgm:cxn modelId="{C8F287BE-F184-494E-9C6F-C4D1A1805C40}" type="presParOf" srcId="{7BD308A3-3FF9-4750-B122-E759678B61E5}" destId="{3ABF0D9E-628F-4C8B-9D96-77E6679172F8}" srcOrd="1" destOrd="0" presId="urn:microsoft.com/office/officeart/2005/8/layout/chevron2"/>
    <dgm:cxn modelId="{0361D648-592B-4030-9840-40E0E6362131}" type="presParOf" srcId="{7BD308A3-3FF9-4750-B122-E759678B61E5}" destId="{7CC1B5B1-2AEA-4B13-9338-0CB53143172F}" srcOrd="2" destOrd="0" presId="urn:microsoft.com/office/officeart/2005/8/layout/chevron2"/>
    <dgm:cxn modelId="{1CCF58B8-6350-4A45-94FB-CAE19E399168}" type="presParOf" srcId="{7CC1B5B1-2AEA-4B13-9338-0CB53143172F}" destId="{A4100E35-78C4-4193-A15F-BE7544F61EEB}" srcOrd="0" destOrd="0" presId="urn:microsoft.com/office/officeart/2005/8/layout/chevron2"/>
    <dgm:cxn modelId="{6111E50D-F248-4F45-9502-5CF40D641477}" type="presParOf" srcId="{7CC1B5B1-2AEA-4B13-9338-0CB53143172F}" destId="{53ED6F7D-8DF2-4F6E-97C2-41BF53E59082}" srcOrd="1" destOrd="0" presId="urn:microsoft.com/office/officeart/2005/8/layout/chevron2"/>
    <dgm:cxn modelId="{B2D84F34-E838-4595-ACE2-602CEE6709CA}" type="presParOf" srcId="{7BD308A3-3FF9-4750-B122-E759678B61E5}" destId="{2ECEB461-4E08-4141-BC53-89D425DEF175}" srcOrd="3" destOrd="0" presId="urn:microsoft.com/office/officeart/2005/8/layout/chevron2"/>
    <dgm:cxn modelId="{B0DE9A00-4210-437C-A4F1-1FA3653A02D7}" type="presParOf" srcId="{7BD308A3-3FF9-4750-B122-E759678B61E5}" destId="{6912274E-7736-45C3-8EFE-567F186229AE}" srcOrd="4" destOrd="0" presId="urn:microsoft.com/office/officeart/2005/8/layout/chevron2"/>
    <dgm:cxn modelId="{25B47508-686C-42E5-885A-601134008F97}" type="presParOf" srcId="{6912274E-7736-45C3-8EFE-567F186229AE}" destId="{7BA42DC7-4835-422D-90B8-344A3B634A46}" srcOrd="0" destOrd="0" presId="urn:microsoft.com/office/officeart/2005/8/layout/chevron2"/>
    <dgm:cxn modelId="{8710D5CE-21E0-4CE4-8631-AFE38BDD9380}" type="presParOf" srcId="{6912274E-7736-45C3-8EFE-567F186229AE}" destId="{81369844-E178-4DA1-A7E6-5C4216128BFF}" srcOrd="1" destOrd="0" presId="urn:microsoft.com/office/officeart/2005/8/layout/chevron2"/>
    <dgm:cxn modelId="{3639A086-709F-4866-90BC-EEF2F3970D19}" type="presParOf" srcId="{7BD308A3-3FF9-4750-B122-E759678B61E5}" destId="{0999DB28-8283-441E-A0D7-F2159BF1F694}" srcOrd="5" destOrd="0" presId="urn:microsoft.com/office/officeart/2005/8/layout/chevron2"/>
    <dgm:cxn modelId="{15517853-4289-4A9C-8275-75DFC3363627}" type="presParOf" srcId="{7BD308A3-3FF9-4750-B122-E759678B61E5}" destId="{8E1F9D19-1BE5-43E8-9287-F8EA8C79259F}" srcOrd="6" destOrd="0" presId="urn:microsoft.com/office/officeart/2005/8/layout/chevron2"/>
    <dgm:cxn modelId="{1DE4AFFB-F807-4324-8DE2-74CDDC263075}" type="presParOf" srcId="{8E1F9D19-1BE5-43E8-9287-F8EA8C79259F}" destId="{08240E17-C7D9-4F3F-B4A4-A84FA2EA3990}" srcOrd="0" destOrd="0" presId="urn:microsoft.com/office/officeart/2005/8/layout/chevron2"/>
    <dgm:cxn modelId="{69AEEF98-E557-4B06-A6AE-EE45FFE43852}" type="presParOf" srcId="{8E1F9D19-1BE5-43E8-9287-F8EA8C79259F}" destId="{4F498E11-F1C4-4070-A634-EFF5EC450F33}" srcOrd="1" destOrd="0" presId="urn:microsoft.com/office/officeart/2005/8/layout/chevron2"/>
    <dgm:cxn modelId="{7B11A7E6-934F-4552-AD17-744A1423C33E}" type="presParOf" srcId="{7BD308A3-3FF9-4750-B122-E759678B61E5}" destId="{F57A7AEC-2674-4520-A544-40F8621BE526}" srcOrd="7" destOrd="0" presId="urn:microsoft.com/office/officeart/2005/8/layout/chevron2"/>
    <dgm:cxn modelId="{BA30D4A6-CB01-4850-985E-74B934F58A77}" type="presParOf" srcId="{7BD308A3-3FF9-4750-B122-E759678B61E5}" destId="{ECAC0244-1578-49E4-9415-B01B251AF289}" srcOrd="8" destOrd="0" presId="urn:microsoft.com/office/officeart/2005/8/layout/chevron2"/>
    <dgm:cxn modelId="{65EE3C12-1C18-4839-BEBF-F19399316AC3}" type="presParOf" srcId="{ECAC0244-1578-49E4-9415-B01B251AF289}" destId="{33907E2E-7698-4BA9-8DB6-B455AB66CAEF}" srcOrd="0" destOrd="0" presId="urn:microsoft.com/office/officeart/2005/8/layout/chevron2"/>
    <dgm:cxn modelId="{9141B498-03BF-4F96-B31A-F25CCED1B6E4}" type="presParOf" srcId="{ECAC0244-1578-49E4-9415-B01B251AF289}" destId="{20AC2650-ACC9-4304-8C4D-C10310F488D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D957D7-07A1-4D7A-A26E-D78A929FEA3A}">
      <dsp:nvSpPr>
        <dsp:cNvPr id="0" name=""/>
        <dsp:cNvSpPr/>
      </dsp:nvSpPr>
      <dsp:spPr>
        <a:xfrm>
          <a:off x="4765" y="27932"/>
          <a:ext cx="2083702" cy="125022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a) Njoftimi i ministrisë nga autoriteti propozues (bashkia Shijak)</a:t>
          </a:r>
        </a:p>
      </dsp:txBody>
      <dsp:txXfrm>
        <a:off x="41383" y="64550"/>
        <a:ext cx="2010466" cy="1176985"/>
      </dsp:txXfrm>
    </dsp:sp>
    <dsp:sp modelId="{5E09D9D9-2129-4AE2-92CB-7E7682EF3862}">
      <dsp:nvSpPr>
        <dsp:cNvPr id="0" name=""/>
        <dsp:cNvSpPr/>
      </dsp:nvSpPr>
      <dsp:spPr>
        <a:xfrm>
          <a:off x="2271833" y="394664"/>
          <a:ext cx="441744" cy="5167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E9713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b="0" kern="120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271833" y="498016"/>
        <a:ext cx="309221" cy="310054"/>
      </dsp:txXfrm>
    </dsp:sp>
    <dsp:sp modelId="{728ACB5E-AA95-41F7-B80F-E7C4E04A661A}">
      <dsp:nvSpPr>
        <dsp:cNvPr id="0" name=""/>
        <dsp:cNvSpPr/>
      </dsp:nvSpPr>
      <dsp:spPr>
        <a:xfrm>
          <a:off x="2921948" y="27932"/>
          <a:ext cx="2083702" cy="125022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1073936"/>
                <a:satOff val="-3082"/>
                <a:lumOff val="-4935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1073936"/>
                <a:satOff val="-3082"/>
                <a:lumOff val="-4935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1073936"/>
                <a:satOff val="-3082"/>
                <a:lumOff val="-4935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b) konsultimi me grupet e interesit për çështjet që do të trajtohen në raportin e VSM-së</a:t>
          </a:r>
        </a:p>
      </dsp:txBody>
      <dsp:txXfrm>
        <a:off x="2958566" y="64550"/>
        <a:ext cx="2010466" cy="1176985"/>
      </dsp:txXfrm>
    </dsp:sp>
    <dsp:sp modelId="{2C81311B-0EDF-4F56-B8C9-935C7AC8FA5D}">
      <dsp:nvSpPr>
        <dsp:cNvPr id="0" name=""/>
        <dsp:cNvSpPr/>
      </dsp:nvSpPr>
      <dsp:spPr>
        <a:xfrm>
          <a:off x="5189016" y="394664"/>
          <a:ext cx="441744" cy="5167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E97132">
                <a:hueOff val="1288723"/>
                <a:satOff val="-3699"/>
                <a:lumOff val="-5922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1288723"/>
                <a:satOff val="-3699"/>
                <a:lumOff val="-5922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1288723"/>
                <a:satOff val="-3699"/>
                <a:lumOff val="-5922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b="0" kern="120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5189016" y="498016"/>
        <a:ext cx="309221" cy="310054"/>
      </dsp:txXfrm>
    </dsp:sp>
    <dsp:sp modelId="{26E7D150-97D4-4236-8AD4-3EC106571ADC}">
      <dsp:nvSpPr>
        <dsp:cNvPr id="0" name=""/>
        <dsp:cNvSpPr/>
      </dsp:nvSpPr>
      <dsp:spPr>
        <a:xfrm>
          <a:off x="5839131" y="27932"/>
          <a:ext cx="2083702" cy="125022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2147871"/>
                <a:satOff val="-6164"/>
                <a:lumOff val="-9870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2147871"/>
                <a:satOff val="-6164"/>
                <a:lumOff val="-9870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2147871"/>
                <a:satOff val="-6164"/>
                <a:lumOff val="-987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c) hartimi i raportit paraprak e konsultimi me grupet e interesit dhe publikun i raportit paraprak të VSM-së</a:t>
          </a:r>
        </a:p>
      </dsp:txBody>
      <dsp:txXfrm>
        <a:off x="5875749" y="64550"/>
        <a:ext cx="2010466" cy="1176985"/>
      </dsp:txXfrm>
    </dsp:sp>
    <dsp:sp modelId="{A02C10C2-D7D0-4081-BA6F-EEF7E8943DEB}">
      <dsp:nvSpPr>
        <dsp:cNvPr id="0" name=""/>
        <dsp:cNvSpPr/>
      </dsp:nvSpPr>
      <dsp:spPr>
        <a:xfrm>
          <a:off x="8106199" y="394664"/>
          <a:ext cx="441744" cy="5167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E97132">
                <a:hueOff val="2577445"/>
                <a:satOff val="-7397"/>
                <a:lumOff val="-11844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2577445"/>
                <a:satOff val="-7397"/>
                <a:lumOff val="-11844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2577445"/>
                <a:satOff val="-7397"/>
                <a:lumOff val="-11844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b="0" kern="120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8106199" y="498016"/>
        <a:ext cx="309221" cy="310054"/>
      </dsp:txXfrm>
    </dsp:sp>
    <dsp:sp modelId="{26675274-C93D-41AC-B453-D92B97738CCE}">
      <dsp:nvSpPr>
        <dsp:cNvPr id="0" name=""/>
        <dsp:cNvSpPr/>
      </dsp:nvSpPr>
      <dsp:spPr>
        <a:xfrm>
          <a:off x="8756314" y="27932"/>
          <a:ext cx="2083702" cy="125022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3221807"/>
                <a:satOff val="-9246"/>
                <a:lumOff val="-14805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3221807"/>
                <a:satOff val="-9246"/>
                <a:lumOff val="-14805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3221807"/>
                <a:satOff val="-9246"/>
                <a:lumOff val="-14805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ç) hartimi i raportit përfundimtar të vlerësimit strategjik mjedisor</a:t>
          </a:r>
        </a:p>
      </dsp:txBody>
      <dsp:txXfrm>
        <a:off x="8792932" y="64550"/>
        <a:ext cx="2010466" cy="1176985"/>
      </dsp:txXfrm>
    </dsp:sp>
    <dsp:sp modelId="{8D79E79F-9F7B-4C7D-816D-F81CF176EE54}">
      <dsp:nvSpPr>
        <dsp:cNvPr id="0" name=""/>
        <dsp:cNvSpPr/>
      </dsp:nvSpPr>
      <dsp:spPr>
        <a:xfrm rot="5400000">
          <a:off x="9577292" y="1424013"/>
          <a:ext cx="441744" cy="5167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E97132">
                <a:hueOff val="3866169"/>
                <a:satOff val="-11096"/>
                <a:lumOff val="-17765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3866169"/>
                <a:satOff val="-11096"/>
                <a:lumOff val="-17765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3866169"/>
                <a:satOff val="-11096"/>
                <a:lumOff val="-17765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b="0" kern="120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 rot="-5400000">
        <a:off x="9643138" y="1461520"/>
        <a:ext cx="310054" cy="309221"/>
      </dsp:txXfrm>
    </dsp:sp>
    <dsp:sp modelId="{26AAA2F3-EF36-452F-9A3C-1A2B953DCAF4}">
      <dsp:nvSpPr>
        <dsp:cNvPr id="0" name=""/>
        <dsp:cNvSpPr/>
      </dsp:nvSpPr>
      <dsp:spPr>
        <a:xfrm>
          <a:off x="8756314" y="2111634"/>
          <a:ext cx="2083702" cy="125022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4295743"/>
                <a:satOff val="-12329"/>
                <a:lumOff val="-19739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4295743"/>
                <a:satOff val="-12329"/>
                <a:lumOff val="-19739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4295743"/>
                <a:satOff val="-12329"/>
                <a:lumOff val="-19739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d) shqyrtimi i propozimit dhe deklarata e ministrit</a:t>
          </a:r>
        </a:p>
      </dsp:txBody>
      <dsp:txXfrm>
        <a:off x="8792932" y="2148252"/>
        <a:ext cx="2010466" cy="1176985"/>
      </dsp:txXfrm>
    </dsp:sp>
    <dsp:sp modelId="{71580265-CDAB-4FB2-85FB-4C9C08886CEE}">
      <dsp:nvSpPr>
        <dsp:cNvPr id="0" name=""/>
        <dsp:cNvSpPr/>
      </dsp:nvSpPr>
      <dsp:spPr>
        <a:xfrm rot="10800000">
          <a:off x="8131203" y="2478366"/>
          <a:ext cx="441744" cy="5167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E97132">
                <a:hueOff val="5154891"/>
                <a:satOff val="-14794"/>
                <a:lumOff val="-23687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5154891"/>
                <a:satOff val="-14794"/>
                <a:lumOff val="-23687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5154891"/>
                <a:satOff val="-14794"/>
                <a:lumOff val="-23687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b="0" kern="120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 rot="10800000">
        <a:off x="8263726" y="2581718"/>
        <a:ext cx="309221" cy="310054"/>
      </dsp:txXfrm>
    </dsp:sp>
    <dsp:sp modelId="{0C48CD8F-6C83-4CAC-B744-B09C9E24F35D}">
      <dsp:nvSpPr>
        <dsp:cNvPr id="0" name=""/>
        <dsp:cNvSpPr/>
      </dsp:nvSpPr>
      <dsp:spPr>
        <a:xfrm>
          <a:off x="5839131" y="2111634"/>
          <a:ext cx="2083702" cy="125022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5369678"/>
                <a:satOff val="-15411"/>
                <a:lumOff val="-24674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5369678"/>
                <a:satOff val="-15411"/>
                <a:lumOff val="-24674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5369678"/>
                <a:satOff val="-15411"/>
                <a:lumOff val="-24674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dh) vendimi i autoritetit miratues</a:t>
          </a:r>
        </a:p>
      </dsp:txBody>
      <dsp:txXfrm>
        <a:off x="5875749" y="2148252"/>
        <a:ext cx="2010466" cy="1176985"/>
      </dsp:txXfrm>
    </dsp:sp>
    <dsp:sp modelId="{A9243B2B-22F8-4E39-9DA8-58B3252D0066}">
      <dsp:nvSpPr>
        <dsp:cNvPr id="0" name=""/>
        <dsp:cNvSpPr/>
      </dsp:nvSpPr>
      <dsp:spPr>
        <a:xfrm rot="10800000">
          <a:off x="5214020" y="2478366"/>
          <a:ext cx="441744" cy="51675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E97132">
                <a:hueOff val="6443614"/>
                <a:satOff val="-18493"/>
                <a:lumOff val="-29609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6443614"/>
                <a:satOff val="-18493"/>
                <a:lumOff val="-29609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6443614"/>
                <a:satOff val="-18493"/>
                <a:lumOff val="-29609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b="0" kern="120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 rot="10800000">
        <a:off x="5346543" y="2581718"/>
        <a:ext cx="309221" cy="310054"/>
      </dsp:txXfrm>
    </dsp:sp>
    <dsp:sp modelId="{AC68D736-DA1C-4ACE-AA60-125F30348359}">
      <dsp:nvSpPr>
        <dsp:cNvPr id="0" name=""/>
        <dsp:cNvSpPr/>
      </dsp:nvSpPr>
      <dsp:spPr>
        <a:xfrm>
          <a:off x="2921948" y="2111634"/>
          <a:ext cx="2083702" cy="125022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97132">
                <a:hueOff val="6443614"/>
                <a:satOff val="-18493"/>
                <a:lumOff val="-29609"/>
                <a:alphaOff val="0"/>
                <a:lumMod val="110000"/>
                <a:satMod val="105000"/>
                <a:tint val="67000"/>
              </a:srgbClr>
            </a:gs>
            <a:gs pos="50000">
              <a:srgbClr val="E97132">
                <a:hueOff val="6443614"/>
                <a:satOff val="-18493"/>
                <a:lumOff val="-29609"/>
                <a:alphaOff val="0"/>
                <a:lumMod val="105000"/>
                <a:satMod val="103000"/>
                <a:tint val="73000"/>
              </a:srgbClr>
            </a:gs>
            <a:gs pos="100000">
              <a:srgbClr val="E97132">
                <a:hueOff val="6443614"/>
                <a:satOff val="-18493"/>
                <a:lumOff val="-29609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e) monitorimi dhe raportimi i pasojave në mjedis të planit apo programit</a:t>
          </a:r>
        </a:p>
      </dsp:txBody>
      <dsp:txXfrm>
        <a:off x="2958566" y="2148252"/>
        <a:ext cx="2010466" cy="11769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105B51-E232-4874-A346-F2E1DC5078EB}">
      <dsp:nvSpPr>
        <dsp:cNvPr id="0" name=""/>
        <dsp:cNvSpPr/>
      </dsp:nvSpPr>
      <dsp:spPr>
        <a:xfrm rot="5400000">
          <a:off x="-150985" y="153382"/>
          <a:ext cx="1006567" cy="70459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Sistemi</a:t>
          </a:r>
          <a:r>
            <a:rPr lang="en-GB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Urban</a:t>
          </a:r>
        </a:p>
      </dsp:txBody>
      <dsp:txXfrm rot="-5400000">
        <a:off x="1" y="354696"/>
        <a:ext cx="704597" cy="301970"/>
      </dsp:txXfrm>
    </dsp:sp>
    <dsp:sp modelId="{C8981072-241D-4469-9DB2-6BE470D04D19}">
      <dsp:nvSpPr>
        <dsp:cNvPr id="0" name=""/>
        <dsp:cNvSpPr/>
      </dsp:nvSpPr>
      <dsp:spPr>
        <a:xfrm rot="5400000">
          <a:off x="5432144" y="-4727547"/>
          <a:ext cx="654612" cy="10109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Plani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thekson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pozitën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strategjike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gjeografike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Shijakut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 rot="-5400000">
        <a:off x="704597" y="31956"/>
        <a:ext cx="10077751" cy="590700"/>
      </dsp:txXfrm>
    </dsp:sp>
    <dsp:sp modelId="{A4100E35-78C4-4193-A15F-BE7544F61EEB}">
      <dsp:nvSpPr>
        <dsp:cNvPr id="0" name=""/>
        <dsp:cNvSpPr/>
      </dsp:nvSpPr>
      <dsp:spPr>
        <a:xfrm rot="5400000">
          <a:off x="-150985" y="1041838"/>
          <a:ext cx="1006567" cy="704597"/>
        </a:xfrm>
        <a:prstGeom prst="chevron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Sistemi</a:t>
          </a:r>
          <a:r>
            <a:rPr lang="en-GB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Natyror</a:t>
          </a:r>
          <a:endParaRPr lang="en-GB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243152"/>
        <a:ext cx="704597" cy="301970"/>
      </dsp:txXfrm>
    </dsp:sp>
    <dsp:sp modelId="{53ED6F7D-8DF2-4F6E-97C2-41BF53E59082}">
      <dsp:nvSpPr>
        <dsp:cNvPr id="0" name=""/>
        <dsp:cNvSpPr/>
      </dsp:nvSpPr>
      <dsp:spPr>
        <a:xfrm rot="5400000">
          <a:off x="5432316" y="-3836865"/>
          <a:ext cx="654268" cy="10109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Lumenjtë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janë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duke u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bërë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gjithnjë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shumë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një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kërcënim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cilat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duhet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merret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veprim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 rot="-5400000">
        <a:off x="704597" y="922793"/>
        <a:ext cx="10077768" cy="590390"/>
      </dsp:txXfrm>
    </dsp:sp>
    <dsp:sp modelId="{7BA42DC7-4835-422D-90B8-344A3B634A46}">
      <dsp:nvSpPr>
        <dsp:cNvPr id="0" name=""/>
        <dsp:cNvSpPr/>
      </dsp:nvSpPr>
      <dsp:spPr>
        <a:xfrm rot="5400000">
          <a:off x="-150985" y="1930295"/>
          <a:ext cx="1006567" cy="704597"/>
        </a:xfrm>
        <a:prstGeom prst="chevron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Sistemi</a:t>
          </a:r>
          <a:r>
            <a:rPr lang="en-GB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Bujqesor</a:t>
          </a:r>
          <a:endParaRPr lang="en-GB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131609"/>
        <a:ext cx="704597" cy="301970"/>
      </dsp:txXfrm>
    </dsp:sp>
    <dsp:sp modelId="{81369844-E178-4DA1-A7E6-5C4216128BFF}">
      <dsp:nvSpPr>
        <dsp:cNvPr id="0" name=""/>
        <dsp:cNvSpPr/>
      </dsp:nvSpPr>
      <dsp:spPr>
        <a:xfrm rot="5400000">
          <a:off x="5432316" y="-2948409"/>
          <a:ext cx="654268" cy="10109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Rezervuari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ujit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pranishëm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Xharzotaj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mund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përdoret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ujitje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infrastruktura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ujitjes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duhet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përmirësohen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 rot="-5400000">
        <a:off x="704597" y="1811249"/>
        <a:ext cx="10077768" cy="590390"/>
      </dsp:txXfrm>
    </dsp:sp>
    <dsp:sp modelId="{08240E17-C7D9-4F3F-B4A4-A84FA2EA3990}">
      <dsp:nvSpPr>
        <dsp:cNvPr id="0" name=""/>
        <dsp:cNvSpPr/>
      </dsp:nvSpPr>
      <dsp:spPr>
        <a:xfrm rot="5400000">
          <a:off x="-150985" y="2818751"/>
          <a:ext cx="1006567" cy="704597"/>
        </a:xfrm>
        <a:prstGeom prst="chevron">
          <a:avLst/>
        </a:prstGeom>
        <a:gradFill rotWithShape="0">
          <a:gsLst>
            <a:gs pos="0">
              <a:schemeClr val="accent2">
                <a:hueOff val="4832710"/>
                <a:satOff val="-13870"/>
                <a:lumOff val="-222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4832710"/>
                <a:satOff val="-13870"/>
                <a:lumOff val="-222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4832710"/>
                <a:satOff val="-13870"/>
                <a:lumOff val="-222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4832710"/>
              <a:satOff val="-13870"/>
              <a:lumOff val="-2220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Sistemi</a:t>
          </a:r>
          <a:r>
            <a:rPr lang="en-GB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Ujor</a:t>
          </a:r>
          <a:endParaRPr lang="en-GB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020065"/>
        <a:ext cx="704597" cy="301970"/>
      </dsp:txXfrm>
    </dsp:sp>
    <dsp:sp modelId="{4F498E11-F1C4-4070-A634-EFF5EC450F33}">
      <dsp:nvSpPr>
        <dsp:cNvPr id="0" name=""/>
        <dsp:cNvSpPr/>
      </dsp:nvSpPr>
      <dsp:spPr>
        <a:xfrm rot="5400000">
          <a:off x="5432316" y="-2059952"/>
          <a:ext cx="654268" cy="10109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4832710"/>
              <a:satOff val="-13870"/>
              <a:lumOff val="-2220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Cilësia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ujit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lumit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Erzen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është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dobët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Ka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peshk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pellg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Me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cilësi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mirë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ujërave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nëntokësore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 rot="-5400000">
        <a:off x="704597" y="2699706"/>
        <a:ext cx="10077768" cy="590390"/>
      </dsp:txXfrm>
    </dsp:sp>
    <dsp:sp modelId="{33907E2E-7698-4BA9-8DB6-B455AB66CAEF}">
      <dsp:nvSpPr>
        <dsp:cNvPr id="0" name=""/>
        <dsp:cNvSpPr/>
      </dsp:nvSpPr>
      <dsp:spPr>
        <a:xfrm rot="5400000">
          <a:off x="-150985" y="3707208"/>
          <a:ext cx="1006567" cy="704597"/>
        </a:xfrm>
        <a:prstGeom prst="chevron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Sistemi</a:t>
          </a:r>
          <a:r>
            <a:rPr lang="en-GB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Infrastrukturor</a:t>
          </a:r>
          <a:endParaRPr lang="en-GB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908522"/>
        <a:ext cx="704597" cy="301970"/>
      </dsp:txXfrm>
    </dsp:sp>
    <dsp:sp modelId="{20AC2650-ACC9-4304-8C4D-C10310F488D5}">
      <dsp:nvSpPr>
        <dsp:cNvPr id="0" name=""/>
        <dsp:cNvSpPr/>
      </dsp:nvSpPr>
      <dsp:spPr>
        <a:xfrm rot="5400000">
          <a:off x="5432316" y="-1171496"/>
          <a:ext cx="654268" cy="1010970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Ka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lidhje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paligjshme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furnizimin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ujë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kanalizime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nuk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është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përfunduar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zona e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trajtimit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mbetjeve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ndodhet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distancë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largët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Sharrë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Tiranë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);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mbetjet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hidhen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lumin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Erzen; Ka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disa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venddepozitime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ilegale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mbetjeve</a:t>
          </a:r>
          <a:r>
            <a:rPr lang="en-GB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 rot="-5400000">
        <a:off x="704597" y="3588162"/>
        <a:ext cx="10077768" cy="590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F0106-B8F2-3A97-0925-0346ECE96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46FC76-29A6-7FED-726D-89EB8386EB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A13DF-5617-08F2-DBE5-E46FA6EAD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BC9-635D-491A-AABD-91F10E356045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08824-C94C-2BE5-3371-1B03A7A27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81BB9-34B7-83D1-38B3-48A3D6D7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1279E-4E6C-4C8E-AEF0-7A58D468D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94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D1E84-30CA-582A-7208-0D65D5C2B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6F1C8-BE74-09CB-41E3-52B6AAAA2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C4D56-E719-8655-D814-EF12684C2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BC9-635D-491A-AABD-91F10E356045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F26F5-7C7B-D30C-4C44-96A0CEADF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656AE-BA6B-8B4B-94B3-796354357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1279E-4E6C-4C8E-AEF0-7A58D468D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780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E805A-0076-2D70-EF62-B834B63FE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040FC-AE1A-040A-81E9-138D9434D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EA6AD-17BA-6776-56E0-382B7F10B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BC9-635D-491A-AABD-91F10E356045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9C314-AE70-1271-61FF-193847EC4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6F43B-B3C3-B223-1FDC-4DD5B7A54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1279E-4E6C-4C8E-AEF0-7A58D468D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255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EB9A8-7DB6-0B62-787E-657E14A83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53492-CA8A-5ECA-8675-83E20A5B33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9F4239-AAC3-0C3E-03E2-9F3916F4F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C7D83D-A298-AC75-8D23-1F3014A4A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BC9-635D-491A-AABD-91F10E356045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06BFDC-0012-7EC5-BA43-3A803C7C0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CBE16-D35E-B0F7-945E-DFEC233FC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1279E-4E6C-4C8E-AEF0-7A58D468D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54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54A47-7E4C-2A98-660D-60C8989F8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3BD1B1-1D8E-C544-A335-BFB2C7BAA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78FD44-23EC-2316-B2AB-D37F17DB7C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5678C5-0FE7-609F-2A8E-0F014B45DE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DCB294-DA43-8992-5214-43A85359BE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7B2786-37C9-F887-327F-CBECA7CCD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BC9-635D-491A-AABD-91F10E356045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EBE30E-D1B6-5B68-3000-F15B4A12B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425F83-9BF5-E2DD-FDF3-CA3B0A429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1279E-4E6C-4C8E-AEF0-7A58D468D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945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80771-C7D5-6F09-9027-D8F457D34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A45EDE-6062-BF13-129E-A8CA4A45C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BC9-635D-491A-AABD-91F10E356045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40A50C-9E07-03A3-D32B-EDD984DD5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A9C0C8-D591-3074-4D73-38A976C77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1279E-4E6C-4C8E-AEF0-7A58D468D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601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B6329A-0945-A023-935A-5A37E6914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BC9-635D-491A-AABD-91F10E356045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C0D35-FEAA-D5BA-8DC3-610ED440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FEB08-FCF9-743E-2BB3-1989E879C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1279E-4E6C-4C8E-AEF0-7A58D468D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229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516DF-EBDE-4C76-4418-EDEDB4720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8D1B9-A902-A35A-C38A-8442EE729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3A03F-3AA5-C69A-17A8-F9760E295A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522785-6847-3859-1923-48126CDE1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BC9-635D-491A-AABD-91F10E356045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97C0A-0680-9639-2B93-BC5BD3460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9C2DC2-99C0-162F-0BAD-11F031936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1279E-4E6C-4C8E-AEF0-7A58D468D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91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7ECED-A2E0-FE79-9438-3C3028B00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B991A9-CCD6-5400-E046-27D7ABBDC1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DAB62-EDFB-D8DE-7931-6373F56BD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FF255B-CED6-62C0-076B-95F51EAC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BC9-635D-491A-AABD-91F10E356045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69E1A-A57A-032F-D94D-DB1DA8943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CEF796-F91A-955C-7576-4AF051BC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1279E-4E6C-4C8E-AEF0-7A58D468D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848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2DEDE-F7FA-7D8C-B714-2D9591779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A921CA-B441-277D-EBDC-A144178EF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2299F-A135-3CAF-9525-EF5B5A4B6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BC9-635D-491A-AABD-91F10E356045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5FA63-5E60-D822-6A11-C5BBB00EF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D6A04-2828-0359-2869-F325331E7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1279E-4E6C-4C8E-AEF0-7A58D468D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955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6E0AEC-3784-AAFF-8222-3F013050A0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DAF85F-15D2-B68B-8845-1E1F99E0FE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F0075-3D22-E879-114C-6777476AA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BC9-635D-491A-AABD-91F10E356045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E396A-7F0B-AE2D-F7B2-E3936A1B9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A8FB3-238F-4989-99F6-C8D8B4283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1279E-4E6C-4C8E-AEF0-7A58D468D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786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310B68-DBF2-E1A3-707D-184F22C75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3357F-92C1-0BE9-FC6A-E3746C7DD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A3A4D-8010-2209-0AC6-17880FABE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2ADBC9-635D-491A-AABD-91F10E356045}" type="datetimeFigureOut">
              <a:rPr lang="en-GB" smtClean="0"/>
              <a:t>13/08/2026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164FE-2C8A-975D-0349-466336F8AD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205C9-FFB3-6335-55FB-743CE2809E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E1279E-4E6C-4C8E-AEF0-7A58D468D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596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hijak.gov.a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hijak.gov.al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6CC10E-5FF3-975F-864B-FE804BC693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7" y="371665"/>
            <a:ext cx="1216025" cy="15792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F7E5FB-EA26-33CF-070D-29AD4C71E798}"/>
              </a:ext>
            </a:extLst>
          </p:cNvPr>
          <p:cNvSpPr txBox="1"/>
          <p:nvPr/>
        </p:nvSpPr>
        <p:spPr>
          <a:xfrm>
            <a:off x="1139952" y="2192123"/>
            <a:ext cx="9912096" cy="123687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DOKUMENTI: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RAPORTI PARAPRAK I VLERËSIMIT STRATEGJIK MJEDISOR TË PLANIT TË PËRGJITHSHËM VENDOR (PPV) TË BASHKISË SHIJAK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3AAF1E-F710-2851-8A64-E3A35DF26CE3}"/>
              </a:ext>
            </a:extLst>
          </p:cNvPr>
          <p:cNvSpPr txBox="1"/>
          <p:nvPr/>
        </p:nvSpPr>
        <p:spPr>
          <a:xfrm>
            <a:off x="1139952" y="4124605"/>
            <a:ext cx="9912096" cy="1055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FAZA E KONSULTIMIT ME GRUPET E INTERESIT TË RAPORTIT PARAPRAK TË VSM-</a:t>
            </a:r>
            <a:r>
              <a:rPr lang="en-GB" sz="2800" b="1" kern="10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së</a:t>
            </a:r>
            <a:endParaRPr lang="en-GB" sz="1600" kern="100" dirty="0">
              <a:solidFill>
                <a:srgbClr val="0070C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620D2D-256E-AA4A-9906-63FD4ECC813E}"/>
              </a:ext>
            </a:extLst>
          </p:cNvPr>
          <p:cNvSpPr txBox="1"/>
          <p:nvPr/>
        </p:nvSpPr>
        <p:spPr>
          <a:xfrm>
            <a:off x="1139952" y="5875755"/>
            <a:ext cx="9912096" cy="4263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Gusht</a:t>
            </a:r>
            <a:r>
              <a:rPr lang="en-GB" sz="2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2026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DBF488-B421-66F0-F39F-D549B24B3237}"/>
              </a:ext>
            </a:extLst>
          </p:cNvPr>
          <p:cNvSpPr txBox="1"/>
          <p:nvPr/>
        </p:nvSpPr>
        <p:spPr>
          <a:xfrm>
            <a:off x="2231136" y="555846"/>
            <a:ext cx="6096000" cy="1124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BASHKIA SHIJAK</a:t>
            </a:r>
            <a:endParaRPr lang="en-GB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Adresa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50 m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nga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ura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Shijak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Durrës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Tel: +355 (0) 57 122 152</a:t>
            </a:r>
            <a:endParaRPr lang="en-GB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email: </a:t>
            </a:r>
            <a:r>
              <a:rPr lang="en-US" sz="16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info@shijak.gov.al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web: </a:t>
            </a:r>
            <a:r>
              <a:rPr lang="en-US" sz="16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www.shijak.gov.al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GB" sz="1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740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E2532-D82F-7B50-46B4-FD1A7EE72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9F27A8E-30CF-748F-07AD-087486AFF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8" y="1533309"/>
            <a:ext cx="10984991" cy="440060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Përmbajtja</a:t>
            </a:r>
            <a:endParaRPr lang="en-GB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2BF96CD-62A0-0E6A-FC11-DC0539E8B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766065"/>
              </p:ext>
            </p:extLst>
          </p:nvPr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4C44591F-F645-3DC4-E599-202582EDB0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CD2A02-CD26-8C07-75B8-27C43E8C51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B87389C-EF70-8197-0F13-BB42C0CF45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844420"/>
              </p:ext>
            </p:extLst>
          </p:nvPr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0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fld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2" name="Subtitle 2">
            <a:extLst>
              <a:ext uri="{FF2B5EF4-FFF2-40B4-BE49-F238E27FC236}">
                <a16:creationId xmlns:a16="http://schemas.microsoft.com/office/drawing/2014/main" id="{134F34D6-A050-7BBD-98BD-E647964643C9}"/>
              </a:ext>
            </a:extLst>
          </p:cNvPr>
          <p:cNvSpPr txBox="1">
            <a:spLocks/>
          </p:cNvSpPr>
          <p:nvPr/>
        </p:nvSpPr>
        <p:spPr>
          <a:xfrm>
            <a:off x="688851" y="2129633"/>
            <a:ext cx="10984991" cy="3549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HYRJE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6B48B05-A429-BB23-85F5-787299E8FEAC}"/>
              </a:ext>
            </a:extLst>
          </p:cNvPr>
          <p:cNvSpPr txBox="1">
            <a:spLocks/>
          </p:cNvSpPr>
          <p:nvPr/>
        </p:nvSpPr>
        <p:spPr>
          <a:xfrm>
            <a:off x="688851" y="2534867"/>
            <a:ext cx="10984991" cy="3549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QËLLIMI I DOKUMENTIT TË VSM-SË PËR BASHKINË SHIJAK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E08715F-1310-3E9E-DF0D-CC975D4D14A2}"/>
              </a:ext>
            </a:extLst>
          </p:cNvPr>
          <p:cNvSpPr txBox="1">
            <a:spLocks/>
          </p:cNvSpPr>
          <p:nvPr/>
        </p:nvSpPr>
        <p:spPr>
          <a:xfrm>
            <a:off x="688851" y="2940102"/>
            <a:ext cx="10984991" cy="444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METODOLOGJIA PËR HARTIMIN E VSM-SË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96944B1-C25E-DBD9-092F-8DEFED851529}"/>
              </a:ext>
            </a:extLst>
          </p:cNvPr>
          <p:cNvSpPr txBox="1">
            <a:spLocks/>
          </p:cNvSpPr>
          <p:nvPr/>
        </p:nvSpPr>
        <p:spPr>
          <a:xfrm>
            <a:off x="688850" y="3421289"/>
            <a:ext cx="10984991" cy="4440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– KUADRI LIGJOR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F5AC831-9869-F03C-55B3-DF0520FE1F7A}"/>
              </a:ext>
            </a:extLst>
          </p:cNvPr>
          <p:cNvSpPr txBox="1">
            <a:spLocks/>
          </p:cNvSpPr>
          <p:nvPr/>
        </p:nvSpPr>
        <p:spPr>
          <a:xfrm>
            <a:off x="688849" y="3800743"/>
            <a:ext cx="10984991" cy="444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– VLERËSIMI I ALTERNATIVAVE TË PLANIT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A3EAF30-5EEE-E07D-5E92-17D17033A4AF}"/>
              </a:ext>
            </a:extLst>
          </p:cNvPr>
          <p:cNvSpPr txBox="1">
            <a:spLocks/>
          </p:cNvSpPr>
          <p:nvPr/>
        </p:nvSpPr>
        <p:spPr>
          <a:xfrm>
            <a:off x="688849" y="4186530"/>
            <a:ext cx="10984991" cy="708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–ANALIZË E PËRGJITHSHME E PLANIT TË PËRGJITHSHËM VENDOR TË BASHKISË SHIJAK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C1E554D-9E49-0E3F-D707-B31EE7B5E3C5}"/>
              </a:ext>
            </a:extLst>
          </p:cNvPr>
          <p:cNvSpPr txBox="1">
            <a:spLocks/>
          </p:cNvSpPr>
          <p:nvPr/>
        </p:nvSpPr>
        <p:spPr>
          <a:xfrm>
            <a:off x="688848" y="4784596"/>
            <a:ext cx="10984991" cy="501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en-GB" sz="20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–OBJEKTIVAT E PLANIT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359D910-3EE1-BBDC-30EB-9DACB14D2638}"/>
              </a:ext>
            </a:extLst>
          </p:cNvPr>
          <p:cNvSpPr txBox="1">
            <a:spLocks/>
          </p:cNvSpPr>
          <p:nvPr/>
        </p:nvSpPr>
        <p:spPr>
          <a:xfrm>
            <a:off x="688848" y="5215150"/>
            <a:ext cx="10984991" cy="501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en-GB" sz="20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– VLERËSIMI I NDIKIMEVE NË MJEDIS TË PPV-së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1B0C47C-1746-217F-874F-840893DDDAEA}"/>
              </a:ext>
            </a:extLst>
          </p:cNvPr>
          <p:cNvSpPr txBox="1">
            <a:spLocks/>
          </p:cNvSpPr>
          <p:nvPr/>
        </p:nvSpPr>
        <p:spPr>
          <a:xfrm>
            <a:off x="688847" y="5663945"/>
            <a:ext cx="10984991" cy="501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en-GB" sz="20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– MASAT PËR MBROJTJEN E MJEDISIT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092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20CEE-B975-B0B2-43EF-7AC80F561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B4B7A1A-327F-E0A3-D0C5-A02580C380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470312"/>
            <a:ext cx="10984991" cy="354964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HYRJE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0F4CBFC-6AC3-34DA-09B9-C85F9FDD6CA0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091DCDCA-B4B7-F770-4015-CE8AF0CAA2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9CC709-4333-417D-BD55-A7B65C0206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2547201C-AF02-E63F-0467-C65F3B351153}"/>
              </a:ext>
            </a:extLst>
          </p:cNvPr>
          <p:cNvSpPr txBox="1">
            <a:spLocks/>
          </p:cNvSpPr>
          <p:nvPr/>
        </p:nvSpPr>
        <p:spPr>
          <a:xfrm>
            <a:off x="688846" y="1825276"/>
            <a:ext cx="10984991" cy="2294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(VSM)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ndërrmarrë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kuadër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Planit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Vendor (PPV)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këtij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zhvilluar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faza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faza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zhvilluar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paralelisht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PPV-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filluar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2016,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sikurse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përcaktohet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91/2013,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28.02.2013 “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ndryshuar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faza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dytë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vonesave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krijuara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dorëzimin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dokumentacioneve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miratimin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përfundimtar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PPV-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nisur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Mars 2026.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8E8F344-3C99-A89E-44F2-45362F02FE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545308"/>
              </p:ext>
            </p:extLst>
          </p:nvPr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10" name="Subtitle 2">
            <a:extLst>
              <a:ext uri="{FF2B5EF4-FFF2-40B4-BE49-F238E27FC236}">
                <a16:creationId xmlns:a16="http://schemas.microsoft.com/office/drawing/2014/main" id="{7D7F2694-A1AD-72A0-C418-DC88B22D433D}"/>
              </a:ext>
            </a:extLst>
          </p:cNvPr>
          <p:cNvSpPr txBox="1">
            <a:spLocks/>
          </p:cNvSpPr>
          <p:nvPr/>
        </p:nvSpPr>
        <p:spPr>
          <a:xfrm>
            <a:off x="603504" y="4474432"/>
            <a:ext cx="10984991" cy="169091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synon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sigurojë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mbrojtje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zhvillim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qëndrueshëm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përmes</a:t>
            </a:r>
            <a:r>
              <a:rPr lang="en-GB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përfshirjes</a:t>
            </a:r>
            <a:r>
              <a:rPr lang="en-GB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çështjeve</a:t>
            </a:r>
            <a:r>
              <a:rPr lang="en-GB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GB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hartimit</a:t>
            </a:r>
            <a:r>
              <a:rPr lang="en-GB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PPV-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Pavarësisht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këtij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koordinimi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PPV-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analizave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propozimet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planit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shoqërohen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ndikime</a:t>
            </a:r>
            <a:r>
              <a:rPr lang="en-GB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negative 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mjedis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natyrës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nivelit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ekzistues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teknologjisë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shmangur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minimizuar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GB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pasoja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VSM-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propozon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masat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plan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hapash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zbatim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403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9A6CA-3680-6817-4198-1BCE73610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C490263-55A3-E276-7221-D7A78B07A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470312"/>
            <a:ext cx="10984991" cy="354964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QËLLIMI I DOKUMENTIT TË VSM-SË PËR BASHKINË SHIJAK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165B33F-06E4-3D12-CB6E-DD3B0CAD7279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D685E67C-9EF7-9505-4478-3604100DE2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631095-C4C4-C9DA-523C-9AEF58960D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A10DAC20-1D85-4E77-25D3-CDC21DAAF5C2}"/>
              </a:ext>
            </a:extLst>
          </p:cNvPr>
          <p:cNvSpPr txBox="1">
            <a:spLocks/>
          </p:cNvSpPr>
          <p:nvPr/>
        </p:nvSpPr>
        <p:spPr>
          <a:xfrm>
            <a:off x="688846" y="1825276"/>
            <a:ext cx="10984991" cy="949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propozimit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Planit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Përgjithëm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Vendor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kauadër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nënshtruar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vendor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107/2014,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31.07.2014 “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93E2504-5BF1-D53D-4D6D-7FE1717B6D32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10" name="Subtitle 2">
            <a:extLst>
              <a:ext uri="{FF2B5EF4-FFF2-40B4-BE49-F238E27FC236}">
                <a16:creationId xmlns:a16="http://schemas.microsoft.com/office/drawing/2014/main" id="{425406D8-6D3F-1399-7B89-49C3B29A2275}"/>
              </a:ext>
            </a:extLst>
          </p:cNvPr>
          <p:cNvSpPr txBox="1">
            <a:spLocks/>
          </p:cNvSpPr>
          <p:nvPr/>
        </p:nvSpPr>
        <p:spPr>
          <a:xfrm>
            <a:off x="688846" y="2999058"/>
            <a:ext cx="10984991" cy="148667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dokumentit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Vlerësimit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PPV-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reflekton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drejtpërdrejtë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qëllimin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91/2013,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28.02.2013 “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vlerësimin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ndryshuar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citohet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sigurojë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qëndrueshëm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përmes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përfshirjes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çështjeve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hartimit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miratimit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planeve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programeve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pasoja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mundshme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negative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73A76BE-41A1-C2BC-AA67-A297EB407C65}"/>
              </a:ext>
            </a:extLst>
          </p:cNvPr>
          <p:cNvSpPr txBox="1">
            <a:spLocks/>
          </p:cNvSpPr>
          <p:nvPr/>
        </p:nvSpPr>
        <p:spPr>
          <a:xfrm>
            <a:off x="688846" y="4806490"/>
            <a:ext cx="10984991" cy="148667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hapësira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gjeografike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tokësore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nëntokësore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ujore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ajroje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përputhet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ndarjen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administrative –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territoriale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njësive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qeverisjes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115/2014 “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Ndarjen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Administrativo-Territoriale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Njësive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Qeverisjes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Republikën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Shqipërisë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t’i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nënshtrohet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procesit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6157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7C6ED-300F-0916-827B-02290FF83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BCE4B19-A962-8E47-5987-A98E22F89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470312"/>
            <a:ext cx="10984991" cy="354964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QËLLIMI I DOKUMENTIT TË VSM-SË PËR BASHKINË SHIJAK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054BB4D-207D-3AD9-5880-C744808C4E49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B0226CC-0CD0-9A12-F3F4-ED510B75DA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71A378-F172-3A55-EF68-462DB12616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6F713E1E-420B-14E2-1B0F-1F921A9A281C}"/>
              </a:ext>
            </a:extLst>
          </p:cNvPr>
          <p:cNvSpPr txBox="1">
            <a:spLocks/>
          </p:cNvSpPr>
          <p:nvPr/>
        </p:nvSpPr>
        <p:spPr>
          <a:xfrm>
            <a:off x="688847" y="1825276"/>
            <a:ext cx="10984991" cy="38193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propozuar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vendor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nëpërmjet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haportit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paraprak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përfundimtar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garantojë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konsultimve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konsideratë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komentet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sugjerimit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referuara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konsultimve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identifikojë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pasojat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negative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propozimet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zbutjen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tyre, </a:t>
            </a:r>
          </a:p>
          <a:p>
            <a:pPr algn="just"/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duke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synuar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sigurojë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qëndrueshëm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përmes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përfshirjes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çështjeve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hartimit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PPV-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BCFAAD9-E689-EE4B-0A2B-9A12084819E6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422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622AE-F998-B5F5-FD19-4522FACDE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BF7707C-3A28-ED0F-2213-83B79933D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470312"/>
            <a:ext cx="10984991" cy="354964"/>
          </a:xfrm>
        </p:spPr>
        <p:txBody>
          <a:bodyPr>
            <a:normAutofit/>
          </a:bodyPr>
          <a:lstStyle/>
          <a:p>
            <a:pPr algn="just"/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–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Objektivat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Kombëtare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endParaRPr lang="en-GB" sz="1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397E575-477D-024E-A47C-E894BE778267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5B144E0-905B-186D-1CBC-3B117F71F7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8A263CE-2CE3-7F1B-029A-3C00C335E3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5075FB19-3046-B596-87E9-A8031F41C644}"/>
              </a:ext>
            </a:extLst>
          </p:cNvPr>
          <p:cNvSpPr txBox="1">
            <a:spLocks/>
          </p:cNvSpPr>
          <p:nvPr/>
        </p:nvSpPr>
        <p:spPr>
          <a:xfrm>
            <a:off x="688847" y="1825276"/>
            <a:ext cx="10984991" cy="11617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Politikat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përshtatura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Republika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Shqipërisë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synojnë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ruajtjen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pakësimin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rreziqeve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shëndetit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njeriut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cilësisë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brezave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sotëm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ardhshëm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kushteve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qëndrueshëm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0FE881-31B1-E2E0-1160-C066D616CED6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655E422-72EE-3B3F-E7FB-E5589D7292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04242"/>
              </p:ext>
            </p:extLst>
          </p:nvPr>
        </p:nvGraphicFramePr>
        <p:xfrm>
          <a:off x="1737360" y="3387294"/>
          <a:ext cx="8717280" cy="2715200"/>
        </p:xfrm>
        <a:graphic>
          <a:graphicData uri="http://schemas.openxmlformats.org/drawingml/2006/table">
            <a:tbl>
              <a:tblPr firstRow="1" firstCol="1" bandRow="1"/>
              <a:tblGrid>
                <a:gridCol w="1524231">
                  <a:extLst>
                    <a:ext uri="{9D8B030D-6E8A-4147-A177-3AD203B41FA5}">
                      <a16:colId xmlns:a16="http://schemas.microsoft.com/office/drawing/2014/main" val="115977843"/>
                    </a:ext>
                  </a:extLst>
                </a:gridCol>
                <a:gridCol w="7193049">
                  <a:extLst>
                    <a:ext uri="{9D8B030D-6E8A-4147-A177-3AD203B41FA5}">
                      <a16:colId xmlns:a16="http://schemas.microsoft.com/office/drawing/2014/main" val="4183192028"/>
                    </a:ext>
                  </a:extLst>
                </a:gridCol>
              </a:tblGrid>
              <a:tr h="3663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OM_1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Parandalimi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kontrolli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ulja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e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ndotjes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së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ujit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ajrit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tokës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ndotjeve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tjera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çdo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lloji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;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2062682"/>
                  </a:ext>
                </a:extLst>
              </a:tr>
              <a:tr h="177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OM_2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ruajtja, mbrojtja dhe përmirësimi i natyrës dhe i biodiversitetit;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690809"/>
                  </a:ext>
                </a:extLst>
              </a:tr>
              <a:tr h="3663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OM_3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ruajtja, mbrojtja dhe përmirësimi i qëndrueshmërisë mjedisore me pjesëmarrje publike;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414659"/>
                  </a:ext>
                </a:extLst>
              </a:tr>
              <a:tr h="177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OM_4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përdorimi i matur dhe racional i natyrës dhe i burimeve të saj;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734693"/>
                  </a:ext>
                </a:extLst>
              </a:tr>
              <a:tr h="177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OM_5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ruajtja dhe rehabilitimi i vlerave kulturore dhe estetike të peizazhit natyror;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9815808"/>
                  </a:ext>
                </a:extLst>
              </a:tr>
              <a:tr h="177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OM_6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mbrojtja dhe përmirësimi i kushteve të mjedisit;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409652"/>
                  </a:ext>
                </a:extLst>
              </a:tr>
              <a:tr h="177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OM_7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4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mbrojtja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përmirësimi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cilësisë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së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jetës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shëndetit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njeriut</a:t>
                      </a:r>
                      <a:r>
                        <a:rPr lang="en-US" sz="1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;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774859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A8C5B65-E88D-BB61-79D9-975C1FC64381}"/>
              </a:ext>
            </a:extLst>
          </p:cNvPr>
          <p:cNvSpPr txBox="1"/>
          <p:nvPr/>
        </p:nvSpPr>
        <p:spPr>
          <a:xfrm>
            <a:off x="688847" y="3048667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Tabela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Përmbledhje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objektivave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mbrojtjes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endParaRPr lang="en-GB" sz="1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868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EE612-25C5-71C9-8C5B-455B86941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A813C4C-636A-6B06-1C31-99CFECBDC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470312"/>
            <a:ext cx="10984991" cy="354964"/>
          </a:xfrm>
        </p:spPr>
        <p:txBody>
          <a:bodyPr>
            <a:normAutofit/>
          </a:bodyPr>
          <a:lstStyle/>
          <a:p>
            <a:pPr algn="just"/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2.2 -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Objektivat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Planit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Vendor (PPV)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3CC2D1A-24F9-5B9A-E43C-778BC5DB0EC8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3B98E9D6-EFA7-115E-DF29-08126106A1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A70671-4E8C-B55E-5A56-AF01BED246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59E06E31-B015-765F-312D-05B9E6E2B7CB}"/>
              </a:ext>
            </a:extLst>
          </p:cNvPr>
          <p:cNvSpPr txBox="1">
            <a:spLocks/>
          </p:cNvSpPr>
          <p:nvPr/>
        </p:nvSpPr>
        <p:spPr>
          <a:xfrm>
            <a:off x="688847" y="1825276"/>
            <a:ext cx="10984991" cy="4340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20, pika 1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107/2014,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31.07.2014 “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ndryshuar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Planit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Vendor (PPV)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balancimi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vendorë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krijimi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kushteve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qëndrueshëm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këtij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intensitetit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shtrirjes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garantuar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rigjenerimin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qëndrueshëm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burimeve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kultivueshme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peizazheve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hapësirave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gjelbra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vendndodhjes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infrastrukturat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servitutet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këtij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ruajtjes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mbarështimit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mbrojtura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historike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legjislacionit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fuqi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7629F8B-B1D3-410D-39C1-79AE3CF8D1AD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57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D07DB-2642-F787-2B7F-9827573BD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A3D8CB4-1954-0037-661D-468EBA3E21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470312"/>
            <a:ext cx="10984991" cy="354964"/>
          </a:xfrm>
        </p:spPr>
        <p:txBody>
          <a:bodyPr>
            <a:normAutofit/>
          </a:bodyPr>
          <a:lstStyle/>
          <a:p>
            <a:pPr algn="just"/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2.3 -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Objektivat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ndikimet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mundshme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0383B92-7C1B-28D9-3095-882C46A93FF3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7A85AE8F-BF2E-FD7F-C165-F98AF5EEAE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FD8D07-B669-CF2E-B233-20A7626CB2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95B13C85-0430-B04D-C679-27877F4E3018}"/>
              </a:ext>
            </a:extLst>
          </p:cNvPr>
          <p:cNvSpPr txBox="1">
            <a:spLocks/>
          </p:cNvSpPr>
          <p:nvPr/>
        </p:nvSpPr>
        <p:spPr>
          <a:xfrm>
            <a:off x="688847" y="1825276"/>
            <a:ext cx="10984991" cy="4340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ndërtuar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përputhje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politikat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qëndrimet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sektorëve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preken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OM_1: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–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Ajri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Përmbushja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afatmesme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sasitë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vjetore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shkarkimeve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ndotësve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kufijve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maksimalë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normave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lejuara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Bashkimi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Europian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OM_2: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– Uji: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Zbutja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kufizimi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negative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aktivitetit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njerëzor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burimet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trupat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ujorë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sipërfaqësorë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nëntokësorë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pijshëm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ujërat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bregdetare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brigjet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OM_3: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– Toka: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manaxhimi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qëndrueshëm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burimeve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lidhura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drejtpërdrejtë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OM_4: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–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Biodiversiteti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manaxhimi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qëndrueshëm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biodiversitetit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funksion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ruajtjes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ekosistemeve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shërbimeve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tyre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garantimit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aftësisë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ripërtëritëse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OM_5: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–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Pyjet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Konservimi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manaxhimi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qëndrueshëm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pyjeve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funksion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garantimit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aftësisë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ripërtëritëse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ekosistemit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zbutjes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ndryshimeve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klimatike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ofrimit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qëndrueshëm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jetese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banorët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rurale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E535B73-4AF9-7B9F-7897-3245F49E3804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843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285A1-F79A-09B2-EEB6-870F96C30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360A447-80C3-6F5C-4ED0-D29B92AAE5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470312"/>
            <a:ext cx="10984991" cy="354964"/>
          </a:xfrm>
        </p:spPr>
        <p:txBody>
          <a:bodyPr>
            <a:normAutofit/>
          </a:bodyPr>
          <a:lstStyle/>
          <a:p>
            <a:pPr algn="just"/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2.3 -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Objektivat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ndikimet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mundshme</a:t>
            </a:r>
            <a:r>
              <a:rPr lang="en-GB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A658D27-112C-11E7-5B4F-B5A6456C974C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3E9BE6D7-5AA1-A522-5853-16D4E52345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9B264E-B06C-7248-8BB8-B5048657F6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496AC0D1-5F3E-DE2A-B101-B232B7A85270}"/>
              </a:ext>
            </a:extLst>
          </p:cNvPr>
          <p:cNvSpPr txBox="1">
            <a:spLocks/>
          </p:cNvSpPr>
          <p:nvPr/>
        </p:nvSpPr>
        <p:spPr>
          <a:xfrm>
            <a:off x="688847" y="1825276"/>
            <a:ext cx="10984991" cy="4340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ndërtuar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përputhje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politikat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qëndrimet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sektorëve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preken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OM_6: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–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Peizazhi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Ekosistemet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Konservimi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manaxhimi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peizazhit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matricë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qëndrueshmërisë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shërbimeve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ekosistemeve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OM_7: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–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Ndryshimet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klimatike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infrastrukturës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kontribuar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ndryshimet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klimatike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parandaluar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apo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zbutur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negative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ndryshimet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klimatike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përmbushje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angazhimeve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OM_8: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–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Trashëgimia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kulturore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Konservimi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restaurimi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jetëgjatësi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historike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trashëgimisë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kulturore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arkeologjike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OM_9: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–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Cilësia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Garantimi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ekonomik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harmoni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burimet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7C1FBB0-44E0-023F-065F-A941257AFFEB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9056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16FD0-4089-DEE2-1C1A-C236CFC96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F2FFCB3-7306-52FE-0B18-0CC9A1A368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90777"/>
            <a:ext cx="10984991" cy="755015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METODOLOGJIA PËR HARTIMIN E VSM-SË</a:t>
            </a:r>
          </a:p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 –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Procesi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F52FD7E-EFD8-8FD8-AAFB-7C9E87417B7A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21797F0-8485-348B-F097-A3D0DD2D54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F801E3-81C4-6B99-23B9-781BC1332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D5475091-04FD-BD2D-5FCF-5808B8433FE4}"/>
              </a:ext>
            </a:extLst>
          </p:cNvPr>
          <p:cNvSpPr txBox="1">
            <a:spLocks/>
          </p:cNvSpPr>
          <p:nvPr/>
        </p:nvSpPr>
        <p:spPr>
          <a:xfrm>
            <a:off x="688846" y="2145792"/>
            <a:ext cx="10984991" cy="21302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Planit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Vendor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përcaktohet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91/2013,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28.02.2013, “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pikës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këtij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nënshtrohen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planet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 e rural,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peizazhit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kuadrin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miratimin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ardhmen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projekteve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listuara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shtojcat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e 2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10440,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7.7.2011 “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ndikimit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1D52526-86BC-8882-D365-A2487079831B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6" name="Subtitle 2">
            <a:extLst>
              <a:ext uri="{FF2B5EF4-FFF2-40B4-BE49-F238E27FC236}">
                <a16:creationId xmlns:a16="http://schemas.microsoft.com/office/drawing/2014/main" id="{8B270202-647B-271A-FC40-5133330D08BC}"/>
              </a:ext>
            </a:extLst>
          </p:cNvPr>
          <p:cNvSpPr txBox="1">
            <a:spLocks/>
          </p:cNvSpPr>
          <p:nvPr/>
        </p:nvSpPr>
        <p:spPr>
          <a:xfrm>
            <a:off x="688845" y="4631610"/>
            <a:ext cx="10984991" cy="138496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përcaktohen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fazat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njëpasnjëshme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kalojë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detyrimisht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miratimin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faza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njëpasnjëshme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metodologjinë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teknike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përmbledhur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figurën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mëposhtme</a:t>
            </a:r>
            <a:r>
              <a:rPr lang="en-GB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90420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7066F-3760-7984-97EF-D8EA4D0D3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27C72E9-A0D8-ADCD-20E5-540351858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80"/>
            <a:ext cx="10984991" cy="781812"/>
          </a:xfrm>
        </p:spPr>
        <p:txBody>
          <a:bodyPr>
            <a:normAutofit/>
          </a:bodyPr>
          <a:lstStyle/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METODOLOGJIA PËR HARTIMIN E VSM-SË</a:t>
            </a:r>
          </a:p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 –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Procesi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FE4EFBA-B89D-81AF-858D-91FBEC69B74D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A280410-EC01-B8D0-D4B1-795370024D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EDBA91-13D0-5902-7AE6-F98FF84CED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9CAEB8B-11C8-EF86-E296-40E8508AA942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16D308D-7D55-7EFE-5018-BB1FCD5A91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183760"/>
              </p:ext>
            </p:extLst>
          </p:nvPr>
        </p:nvGraphicFramePr>
        <p:xfrm>
          <a:off x="829056" y="2271711"/>
          <a:ext cx="10844782" cy="3389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C942827-DBC2-761D-8917-323DBC2E5EE0}"/>
              </a:ext>
            </a:extLst>
          </p:cNvPr>
          <p:cNvSpPr txBox="1"/>
          <p:nvPr/>
        </p:nvSpPr>
        <p:spPr>
          <a:xfrm>
            <a:off x="3048000" y="589745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Fazat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procesit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Vlerësimit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endParaRPr lang="en-GB" sz="1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353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7FC64-D806-100A-F9F9-75C004A66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9398C01-A758-55A6-E6AA-8EC6F3717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80"/>
            <a:ext cx="10984991" cy="781812"/>
          </a:xfrm>
        </p:spPr>
        <p:txBody>
          <a:bodyPr>
            <a:normAutofit/>
          </a:bodyPr>
          <a:lstStyle/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METODOLOGJIA PËR HARTIMIN E VSM-SË</a:t>
            </a:r>
          </a:p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 –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Procesi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6611786-A8F2-B8D7-7E2E-30132A329940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85C3D59E-18FF-1CBD-36BA-6687F05D0B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DA3FCB-47EC-C7D9-763B-DFDF1900C4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393159-50C5-05F8-5014-379469F44087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6" name="Subtitle 2">
            <a:extLst>
              <a:ext uri="{FF2B5EF4-FFF2-40B4-BE49-F238E27FC236}">
                <a16:creationId xmlns:a16="http://schemas.microsoft.com/office/drawing/2014/main" id="{9A78C732-E969-9139-CA1A-A185D6B7DC44}"/>
              </a:ext>
            </a:extLst>
          </p:cNvPr>
          <p:cNvSpPr txBox="1">
            <a:spLocks/>
          </p:cNvSpPr>
          <p:nvPr/>
        </p:nvSpPr>
        <p:spPr>
          <a:xfrm>
            <a:off x="688847" y="2145792"/>
            <a:ext cx="10984991" cy="4181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propozues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përpara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konsultohet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propozuar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paraqesin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sugjerimet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tyre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duan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trajtohen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Grupet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interesit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ngarkuara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Institucionet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mbrojtjes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shëndetit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Njësitë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Qeverisjes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Vendore</a:t>
            </a:r>
            <a:endParaRPr lang="en-GB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lphaLcParenR"/>
            </a:pP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Institucionet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mbrojtjes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tokës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bujqësore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Shoqatat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(OJF)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aktive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fushën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mbrojtjes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mjedistit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regjistruara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legjislacionit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fuqi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Institucionet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identifikohen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propozim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ministritë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etj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271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C1ED9-9810-62D1-0D58-FC9331F65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982CF5-23DD-FCFE-8976-C0411C8D0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80"/>
            <a:ext cx="10984991" cy="781812"/>
          </a:xfrm>
        </p:spPr>
        <p:txBody>
          <a:bodyPr>
            <a:normAutofit/>
          </a:bodyPr>
          <a:lstStyle/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– KUADRI LIGJOR</a:t>
            </a:r>
          </a:p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 –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Kuadri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5E18D21-671B-7840-ABCC-17A6B1408BBC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C1D1787-871F-BD29-D5D6-C444D14F62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3C2763-EB28-72D7-9AD8-5A38DD6945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FD7D1C-1D2B-3420-9EF5-72E95EBEF805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6" name="Subtitle 2">
            <a:extLst>
              <a:ext uri="{FF2B5EF4-FFF2-40B4-BE49-F238E27FC236}">
                <a16:creationId xmlns:a16="http://schemas.microsoft.com/office/drawing/2014/main" id="{5058939F-F3F8-BD46-EA76-5BF02E982949}"/>
              </a:ext>
            </a:extLst>
          </p:cNvPr>
          <p:cNvSpPr txBox="1">
            <a:spLocks/>
          </p:cNvSpPr>
          <p:nvPr/>
        </p:nvSpPr>
        <p:spPr>
          <a:xfrm>
            <a:off x="688847" y="2121408"/>
            <a:ext cx="10984991" cy="4181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Kuadri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shqiptar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VSM-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përafrohet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plotësisht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kuadrin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ndërkombëtar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91/2013 “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sigurojë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qëndrueshëm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nëpërmjet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përfshirjes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miratimit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rishikimit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modifikimit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pasoja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mundshme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negative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Ky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përafruar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plotësisht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Direktivën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2001/42/KE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Parlamentit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Europian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Këshillit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2001 “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pasojave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caktuara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algn="just"/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VKM-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vijojnë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VKM-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507,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10.06.2015 “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miratimin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listës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detajuar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pasoja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negative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nënshtrohen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VKM Nr. 219,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11.03.2015 “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rregullave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konsultimin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publikun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dëgjesën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algn="just"/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695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C6CBE-78E2-46F4-AD05-FA128F223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61886CD-A0B8-14FB-9F1C-923612BC5D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80"/>
            <a:ext cx="10984991" cy="444404"/>
          </a:xfrm>
        </p:spPr>
        <p:txBody>
          <a:bodyPr>
            <a:normAutofit/>
          </a:bodyPr>
          <a:lstStyle/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– VLERËSIMI I ALTERNATIVAVE TË PLANIT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1986C49-7723-8CC7-AE2A-3E9FA1B9F85C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3A7F914B-BAC7-99A3-E848-D854A672E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5CA954-6A96-0E0F-9906-1185CF8DF2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88FAAB-6A2F-2764-D471-D2B537413DE2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6" name="Subtitle 2">
            <a:extLst>
              <a:ext uri="{FF2B5EF4-FFF2-40B4-BE49-F238E27FC236}">
                <a16:creationId xmlns:a16="http://schemas.microsoft.com/office/drawing/2014/main" id="{B43E1223-8322-19AC-BCAF-B3425F373D8A}"/>
              </a:ext>
            </a:extLst>
          </p:cNvPr>
          <p:cNvSpPr txBox="1">
            <a:spLocks/>
          </p:cNvSpPr>
          <p:nvPr/>
        </p:nvSpPr>
        <p:spPr>
          <a:xfrm>
            <a:off x="688847" y="1817052"/>
            <a:ext cx="5041393" cy="4181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skenarëve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mundshëm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kyçe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skenari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territorial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parashikimi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ardhmes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nxitja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reflektimi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mundshme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ndryshimeve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ndodhin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kontekst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kontekst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afatgjatë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afatmesëm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dihen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kushtet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kryesore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aktuale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95131F-56A0-0699-5915-1290C3C641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752" y="1714718"/>
            <a:ext cx="5722086" cy="3989862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55FAFDF-A66E-B3EB-6F9A-B0ED0A23215C}"/>
              </a:ext>
            </a:extLst>
          </p:cNvPr>
          <p:cNvSpPr/>
          <p:nvPr/>
        </p:nvSpPr>
        <p:spPr>
          <a:xfrm>
            <a:off x="688846" y="5788910"/>
            <a:ext cx="10984992" cy="654404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4EA72E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008B4B07-21FF-BC7C-E3FE-070B8113D736}"/>
              </a:ext>
            </a:extLst>
          </p:cNvPr>
          <p:cNvSpPr txBox="1"/>
          <p:nvPr/>
        </p:nvSpPr>
        <p:spPr>
          <a:xfrm>
            <a:off x="1121281" y="5731142"/>
            <a:ext cx="3438525" cy="654404"/>
          </a:xfrm>
          <a:prstGeom prst="round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1) Cili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është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problemi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  <a:endParaRPr lang="en-GB" sz="1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2) Ku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duhet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shkojmë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  <a:endParaRPr lang="en-GB" sz="1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 Box 8">
            <a:extLst>
              <a:ext uri="{FF2B5EF4-FFF2-40B4-BE49-F238E27FC236}">
                <a16:creationId xmlns:a16="http://schemas.microsoft.com/office/drawing/2014/main" id="{7D87DE73-5663-694E-70D9-2414BC818E2E}"/>
              </a:ext>
            </a:extLst>
          </p:cNvPr>
          <p:cNvSpPr txBox="1"/>
          <p:nvPr/>
        </p:nvSpPr>
        <p:spPr>
          <a:xfrm>
            <a:off x="3913629" y="5788910"/>
            <a:ext cx="3438525" cy="654404"/>
          </a:xfrm>
          <a:prstGeom prst="round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3) Si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shkojmë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deri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atje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  <a:endParaRPr lang="en-GB" sz="1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4) Si ta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masim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dhe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modelojmë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këtë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  <a:endParaRPr lang="en-GB" sz="1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 Box 8">
            <a:extLst>
              <a:ext uri="{FF2B5EF4-FFF2-40B4-BE49-F238E27FC236}">
                <a16:creationId xmlns:a16="http://schemas.microsoft.com/office/drawing/2014/main" id="{D0924547-331E-663C-AEBC-22C23385D42F}"/>
              </a:ext>
            </a:extLst>
          </p:cNvPr>
          <p:cNvSpPr txBox="1"/>
          <p:nvPr/>
        </p:nvSpPr>
        <p:spPr>
          <a:xfrm>
            <a:off x="6827896" y="5764015"/>
            <a:ext cx="4545561" cy="654404"/>
          </a:xfrm>
          <a:prstGeom prst="round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5)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Çfarë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mund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ndodhë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kushtet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biznesit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zakonisht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  <a:endParaRPr lang="en-GB" sz="1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6)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Cilët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skenarë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alternativ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janë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të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mundshëm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  <a:endParaRPr lang="en-GB" sz="1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446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49513-596D-8396-98BB-615281FDA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62BFAB2-8408-CCB6-1F23-54B5ACE62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80"/>
            <a:ext cx="10984991" cy="444404"/>
          </a:xfrm>
        </p:spPr>
        <p:txBody>
          <a:bodyPr>
            <a:normAutofit/>
          </a:bodyPr>
          <a:lstStyle/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– VLERËSIMI I ALTERNATIVAVE TË PLANIT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CEA8302-4FB4-6D53-6DD1-D7A785309715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C5A77AB-3B99-69BE-7423-F33CE37ADD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FDAA3D-CE48-1F0C-B953-983724B656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8C00226-DC83-DAF0-1153-25CBDCF25FDC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6" name="Subtitle 2">
            <a:extLst>
              <a:ext uri="{FF2B5EF4-FFF2-40B4-BE49-F238E27FC236}">
                <a16:creationId xmlns:a16="http://schemas.microsoft.com/office/drawing/2014/main" id="{94BE6EC0-E488-95B4-8733-CBA6AE9E09D8}"/>
              </a:ext>
            </a:extLst>
          </p:cNvPr>
          <p:cNvSpPr txBox="1">
            <a:spLocks/>
          </p:cNvSpPr>
          <p:nvPr/>
        </p:nvSpPr>
        <p:spPr>
          <a:xfrm>
            <a:off x="688847" y="1817053"/>
            <a:ext cx="10984991" cy="107245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Alternativa 0 -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Tendencat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aktuale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pandryshuara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korrespondon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skenarit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realizohet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ndërhyrje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gjendjen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situatën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ndodhë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Shijakut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tendencat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aktuale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rritjes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pësojnë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ndryshime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0E306CD-74E2-1BC0-F180-A471564F39CF}"/>
              </a:ext>
            </a:extLst>
          </p:cNvPr>
          <p:cNvSpPr txBox="1">
            <a:spLocks/>
          </p:cNvSpPr>
          <p:nvPr/>
        </p:nvSpPr>
        <p:spPr>
          <a:xfrm>
            <a:off x="688847" y="3252020"/>
            <a:ext cx="10984991" cy="117622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Alternativa 1-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Zgjidhja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Skenari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rezulton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qëndrueshmi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pikëpamja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sërë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masash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zbatohen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afat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shkurtër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mesëm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varësi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prioriteteve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mundësojnë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ndryshim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tendencave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aktuale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shfrytëzimit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pakontrolluar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BC021F7-D2B5-A687-1343-4E89BEDFEAED}"/>
              </a:ext>
            </a:extLst>
          </p:cNvPr>
          <p:cNvSpPr txBox="1">
            <a:spLocks/>
          </p:cNvSpPr>
          <p:nvPr/>
        </p:nvSpPr>
        <p:spPr>
          <a:xfrm>
            <a:off x="688847" y="4790764"/>
            <a:ext cx="10984991" cy="11762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Alternativa 2-Një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skenar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imagjinohet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tendencat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aktuale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rritje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ekonomisë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 pa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kriter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ndërtim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pakontrolluar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zona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lira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ndërmjet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qendrave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ekzistuese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banuara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shkrihen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qendrat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Xhafzotaj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Sallmone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Koxhas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Borake.</a:t>
            </a:r>
          </a:p>
          <a:p>
            <a:pPr algn="just"/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28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F2362-49ED-1BB5-0199-55B168F55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F291CED-DB40-E715-D211-CDFE9F226B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80"/>
            <a:ext cx="10984991" cy="708660"/>
          </a:xfrm>
        </p:spPr>
        <p:txBody>
          <a:bodyPr>
            <a:normAutofit/>
          </a:bodyPr>
          <a:lstStyle/>
          <a:p>
            <a:pPr algn="just"/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–ANALIZË E PËRGJITHSHME E PLANIT TË PËRGJITHSHËM VENDOR TË BASHKISË SHIJAK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F7A3537-D05C-5EA2-963F-89548893CD09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1E75C1A-E589-70C8-700B-2578DCF704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BE1879-DBB2-27C9-F7AC-1B875B3C2E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2FA0645-5994-B200-CA40-B2B88198E06F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7BDBF9D-B691-2BBC-4171-DC7063A40B5B}"/>
              </a:ext>
            </a:extLst>
          </p:cNvPr>
          <p:cNvSpPr txBox="1"/>
          <p:nvPr/>
        </p:nvSpPr>
        <p:spPr>
          <a:xfrm>
            <a:off x="688847" y="1979370"/>
            <a:ext cx="483412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Bashkia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Shijakut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qendrore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rajonit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Durrës-Tiranë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Qarkut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Durrësit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pozitë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favorshme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gjeografike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këndvështrim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 km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qyteti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Durrësit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38 km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qyteti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Tiranës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qytet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burime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ai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zhvillohet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përgjatë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brigjeve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Erzeni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liqene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Burimet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burime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ndikojnë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pozitivisht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mikroklimën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qytetit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gjelbra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brigjet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Erzen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burime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karakterizuar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bimësi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gjelbërim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përjetshëm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rekreacioni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relaksimi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komunitetin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096633-E2DA-34BC-6297-75EBEA4E93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880" y="1718309"/>
            <a:ext cx="6137112" cy="43663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9FF3EDD-0D81-D10D-C67D-A3DF7464F32B}"/>
              </a:ext>
            </a:extLst>
          </p:cNvPr>
          <p:cNvSpPr txBox="1"/>
          <p:nvPr/>
        </p:nvSpPr>
        <p:spPr>
          <a:xfrm>
            <a:off x="6266688" y="6069693"/>
            <a:ext cx="49377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Territori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Shijakut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objekt</a:t>
            </a:r>
            <a:r>
              <a:rPr lang="en-GB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analize</a:t>
            </a:r>
            <a:endParaRPr lang="en-GB" sz="1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850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045B6-D6EB-54AC-9319-50AE5B6FF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36EE2AB-4A07-774A-570F-FB2130CB98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11865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–ANALIZË E PËRGJITHSHME E PLANIT TË PËRGJITHSHËM VENDOR TË BASHKISË SHIJAK</a:t>
            </a:r>
          </a:p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Nevoja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plan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EE56073-7A28-FB10-36EF-56D859F421F4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33049BF4-5C22-D214-4CCB-CEC6DAFAF0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9927F3-2DB0-50BB-5343-470B17C627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DE4EA5-2DAC-0754-B0B1-9513799490F8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17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5AE0DC6-C259-24AB-D0EB-6BDD2C4F44E9}"/>
              </a:ext>
            </a:extLst>
          </p:cNvPr>
          <p:cNvSpPr txBox="1"/>
          <p:nvPr/>
        </p:nvSpPr>
        <p:spPr>
          <a:xfrm>
            <a:off x="688847" y="2495337"/>
            <a:ext cx="1098499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Ky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107/2014,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31.07.2014 “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koncepte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lindin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mbështeten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PKV.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jepet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vizion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Bashkine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Shijakut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përcaktohen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përfundimish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analizën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diktojnë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Planit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Vendor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ndërlidhje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vazhdimësi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tyre.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shmangur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dëmtimin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mëtejshëm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resurseve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bujqësore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lehtësuar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pajisjen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infrastrukture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qendrave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banuara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sfidë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imediate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re.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Ndalimi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gërryerjes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mëtejshme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shtratit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lumit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Erzen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mbrojtja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tokave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sakaq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rrezikuara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erozioni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barrierave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artificial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sfidë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mundësi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bujqësinë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blegtorinë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mëdha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konsumatorë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Tirana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Durrësi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fermerët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kërkojnë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përpunuese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pika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grumbullimi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shpërndarjeje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thertore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shërbime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frigoriferike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maksimizuar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ardhurat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bujqësia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9375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F4EED-E09D-4148-677E-B420E00D7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7AC8378-C67E-7A33-3992-925FADEF6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11865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–ANALIZË E PËRGJITHSHME E PLANIT TË PËRGJITHSHËM VENDOR TË BASHKISË SHIJAK</a:t>
            </a:r>
          </a:p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Nevoja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plan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0DC008F-67AE-F25D-3853-F8380113FBD7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CFA2C7C1-2D1C-B7A6-5AAF-AF98609AF4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9475A9-CE27-DC4E-54D0-0259A41C91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3E6D6AD-F510-EDAB-8E7B-69133CEEABB3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4E6EF6A-011A-8A71-CE5C-BF823F4FEED9}"/>
              </a:ext>
            </a:extLst>
          </p:cNvPr>
          <p:cNvSpPr txBox="1"/>
          <p:nvPr/>
        </p:nvSpPr>
        <p:spPr>
          <a:xfrm>
            <a:off x="688847" y="2495337"/>
            <a:ext cx="1098499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Furnizimi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pijshëm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komunitetit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prioritet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qeverisjen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re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Furnizimin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pijshëm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fshatra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bëhet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burime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kroje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Po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kështu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kanalizimi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ujërave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zeza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bardha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sfidë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drejtuesit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pushtetit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vendorë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Mënyra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përhapur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sistemimin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ujërave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zeza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fshatra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gropa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septike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mosfunksionimi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shpesh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sjell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rrjedhjen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tyre duke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shkaktuar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Po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kështu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drejtuesit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mendojnë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projekteve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vaditjen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tokave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bujqësore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fshatrave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thatësira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shkatërron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prodhimit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banorëve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Përpunimi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mbeturinave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shqetësim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përballen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banorët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zonës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857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57893-2A66-5030-D0D5-F45EEA21E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0FB8EA-93C7-11AE-C1D1-8EE4B4B21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–OBJEKTIVAT E PLANIT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189A83D-121D-DA27-180D-63B9EFC16405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C46FB25B-BCF6-04DE-5C16-EFD5B6C758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910BCB-FD28-9480-59F8-D625487A9B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4CAD48-097D-098B-CC21-77C21B99E483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0204142-C175-A7BD-8243-278022CCF418}"/>
              </a:ext>
            </a:extLst>
          </p:cNvPr>
          <p:cNvSpPr txBox="1"/>
          <p:nvPr/>
        </p:nvSpPr>
        <p:spPr>
          <a:xfrm>
            <a:off x="688847" y="1776571"/>
            <a:ext cx="5187698" cy="313932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Ristrukturimi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qendrave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rurale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monumenteve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trashëgimisë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kulturore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aksesit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shërbimet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komunitare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strehim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mundësive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strehimit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Vënia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aktiviteve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tregtare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fushave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prodhimit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infrastrukturës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urbane;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D5FB44-B82C-795A-A2C4-375E8F2B172E}"/>
              </a:ext>
            </a:extLst>
          </p:cNvPr>
          <p:cNvSpPr txBox="1"/>
          <p:nvPr/>
        </p:nvSpPr>
        <p:spPr>
          <a:xfrm>
            <a:off x="6315456" y="1776571"/>
            <a:ext cx="5358382" cy="313932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transportit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lëvizshmërisë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ngadaltë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transportit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rrugor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kyçe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kritike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tilla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erozioni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rrëshqitjet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përmbytjet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aktiviteti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kryesor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parkut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territorial.</a:t>
            </a:r>
          </a:p>
          <a:p>
            <a:pPr algn="just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581701-6081-5B70-FB94-F92B1FA0E6AD}"/>
              </a:ext>
            </a:extLst>
          </p:cNvPr>
          <p:cNvSpPr txBox="1"/>
          <p:nvPr/>
        </p:nvSpPr>
        <p:spPr>
          <a:xfrm>
            <a:off x="688846" y="5109156"/>
            <a:ext cx="109849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kapacitetin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reflektojnë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prioritetet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përfaqësojnë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pika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projektet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zhvillohen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ardhshme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Aksionet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korrespondojnë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objektivave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përmendura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shpjegohen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poshtë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secilën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fushë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ndërhyrjes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</a:t>
            </a:r>
            <a:r>
              <a:rPr lang="en-GB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urban, </a:t>
            </a:r>
            <a:r>
              <a:rPr lang="en-GB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infrastrukturës</a:t>
            </a:r>
            <a:r>
              <a:rPr lang="en-GB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ujit</a:t>
            </a:r>
            <a:r>
              <a:rPr lang="en-GB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natyrës</a:t>
            </a:r>
            <a:r>
              <a:rPr lang="en-GB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bujqësisë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820056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D0FD0-01C8-3222-3684-2A0456992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6411F77-42DE-3FA9-B0BC-A77103EFF2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 –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strategjike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sistemin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urban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FBEF7E-F067-9CD0-26E5-1D92F5EAA76E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485FA1B-0830-781A-D537-41539B7C16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1CBA1B-6CD5-122D-8159-00B2F03CBB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2EF770E-8501-2F9F-0BC3-B90B5A7FA590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E8D603D-8E2B-7FD8-CF2F-1ADAB25C7276}"/>
              </a:ext>
            </a:extLst>
          </p:cNvPr>
          <p:cNvSpPr txBox="1"/>
          <p:nvPr/>
        </p:nvSpPr>
        <p:spPr>
          <a:xfrm>
            <a:off x="688846" y="1924809"/>
            <a:ext cx="645566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rimëkëmbje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qendrave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49727E-215A-2EE1-889D-B83BCC20A5E2}"/>
              </a:ext>
            </a:extLst>
          </p:cNvPr>
          <p:cNvSpPr txBox="1"/>
          <p:nvPr/>
        </p:nvSpPr>
        <p:spPr>
          <a:xfrm>
            <a:off x="688846" y="2353576"/>
            <a:ext cx="6455666" cy="3822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kolektive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51A5DE-D265-A6A5-F2CC-1FFA4F57B747}"/>
              </a:ext>
            </a:extLst>
          </p:cNvPr>
          <p:cNvSpPr txBox="1"/>
          <p:nvPr/>
        </p:nvSpPr>
        <p:spPr>
          <a:xfrm>
            <a:off x="688846" y="2782342"/>
            <a:ext cx="645566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komerçale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prodhuese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43B920-C2BF-21CB-D937-2B79DD8087AB}"/>
              </a:ext>
            </a:extLst>
          </p:cNvPr>
          <p:cNvSpPr txBox="1"/>
          <p:nvPr/>
        </p:nvSpPr>
        <p:spPr>
          <a:xfrm>
            <a:off x="688846" y="3211108"/>
            <a:ext cx="6455666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planifikimit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8A1BD834-EF84-25A6-A4D4-7E8840E7367A}"/>
              </a:ext>
            </a:extLst>
          </p:cNvPr>
          <p:cNvSpPr txBox="1">
            <a:spLocks/>
          </p:cNvSpPr>
          <p:nvPr/>
        </p:nvSpPr>
        <p:spPr>
          <a:xfrm>
            <a:off x="688846" y="3725456"/>
            <a:ext cx="10984991" cy="501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 –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strategjike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sistemin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infrastrukturor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99E0AC-2628-66B6-4BDA-5CE6C0652888}"/>
              </a:ext>
            </a:extLst>
          </p:cNvPr>
          <p:cNvSpPr txBox="1"/>
          <p:nvPr/>
        </p:nvSpPr>
        <p:spPr>
          <a:xfrm>
            <a:off x="688846" y="4209365"/>
            <a:ext cx="645566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funksional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kanalizimit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bashkinë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4338C1-AD52-C096-C853-C4B964DC5069}"/>
              </a:ext>
            </a:extLst>
          </p:cNvPr>
          <p:cNvSpPr txBox="1"/>
          <p:nvPr/>
        </p:nvSpPr>
        <p:spPr>
          <a:xfrm>
            <a:off x="688846" y="4622169"/>
            <a:ext cx="645566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menaxhimit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mbetjeve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bashkinë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B3688F4-3F8E-B4C8-6DD7-1EC47752A7A2}"/>
              </a:ext>
            </a:extLst>
          </p:cNvPr>
          <p:cNvSpPr txBox="1"/>
          <p:nvPr/>
        </p:nvSpPr>
        <p:spPr>
          <a:xfrm>
            <a:off x="688846" y="5034973"/>
            <a:ext cx="6455666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hekurudhor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udhëtarët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mallrat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90C60A-35D4-F103-3E62-32D78867CDDB}"/>
              </a:ext>
            </a:extLst>
          </p:cNvPr>
          <p:cNvSpPr txBox="1"/>
          <p:nvPr/>
        </p:nvSpPr>
        <p:spPr>
          <a:xfrm>
            <a:off x="688846" y="5459860"/>
            <a:ext cx="645566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transportit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rrugor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1C07EB-9E5B-E605-949C-1DFEB59819D6}"/>
              </a:ext>
            </a:extLst>
          </p:cNvPr>
          <p:cNvSpPr txBox="1"/>
          <p:nvPr/>
        </p:nvSpPr>
        <p:spPr>
          <a:xfrm>
            <a:off x="688846" y="5884749"/>
            <a:ext cx="645566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rrjeti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lëvizshmërisë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ngadaltë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6A14B2F-E547-8774-CDAF-FC434F7F0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8335" y="1553212"/>
            <a:ext cx="1852856" cy="223574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B9EF0B6-62A9-7B43-E07E-07C6C017C9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8335" y="4092653"/>
            <a:ext cx="1852856" cy="224759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7DDB45A-4A2A-BEC8-2F80-F0536B2819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2672" y="4099148"/>
            <a:ext cx="1852857" cy="22411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956BF44-264A-A492-6840-262EEF364284}"/>
              </a:ext>
            </a:extLst>
          </p:cNvPr>
          <p:cNvSpPr txBox="1"/>
          <p:nvPr/>
        </p:nvSpPr>
        <p:spPr>
          <a:xfrm>
            <a:off x="9747009" y="6256528"/>
            <a:ext cx="19268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 Strategjitë </a:t>
            </a:r>
            <a:r>
              <a:rPr lang="en-GB" sz="1000" dirty="0" err="1"/>
              <a:t>për</a:t>
            </a:r>
            <a:r>
              <a:rPr lang="en-GB" sz="1000" dirty="0"/>
              <a:t> </a:t>
            </a:r>
            <a:r>
              <a:rPr lang="en-GB" sz="1000" dirty="0" err="1"/>
              <a:t>lëvizshmërinë</a:t>
            </a:r>
            <a:endParaRPr lang="en-GB" sz="1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0341F3C-A203-E717-03C5-A02B17994CAC}"/>
              </a:ext>
            </a:extLst>
          </p:cNvPr>
          <p:cNvSpPr txBox="1"/>
          <p:nvPr/>
        </p:nvSpPr>
        <p:spPr>
          <a:xfrm>
            <a:off x="6663749" y="6256527"/>
            <a:ext cx="33106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 </a:t>
            </a:r>
            <a:r>
              <a:rPr lang="en-GB" sz="1000" dirty="0" err="1"/>
              <a:t>Rrjeti</a:t>
            </a:r>
            <a:r>
              <a:rPr lang="en-GB" sz="1000" dirty="0"/>
              <a:t> </a:t>
            </a:r>
            <a:r>
              <a:rPr lang="en-GB" sz="1000" dirty="0" err="1"/>
              <a:t>rrugor</a:t>
            </a:r>
            <a:r>
              <a:rPr lang="en-GB" sz="1000" dirty="0"/>
              <a:t> </a:t>
            </a:r>
            <a:r>
              <a:rPr lang="en-GB" sz="1000" dirty="0" err="1"/>
              <a:t>i</a:t>
            </a:r>
            <a:r>
              <a:rPr lang="en-GB" sz="1000" dirty="0"/>
              <a:t> </a:t>
            </a:r>
            <a:r>
              <a:rPr lang="en-GB" sz="1000" dirty="0" err="1"/>
              <a:t>propozuar</a:t>
            </a:r>
            <a:r>
              <a:rPr lang="en-GB" sz="1000" dirty="0"/>
              <a:t> </a:t>
            </a:r>
            <a:r>
              <a:rPr lang="en-GB" sz="1000" dirty="0" err="1"/>
              <a:t>sipas</a:t>
            </a:r>
            <a:r>
              <a:rPr lang="en-GB" sz="1000" dirty="0"/>
              <a:t> </a:t>
            </a:r>
            <a:r>
              <a:rPr lang="en-GB" sz="1000" dirty="0" err="1"/>
              <a:t>kategorive</a:t>
            </a:r>
            <a:r>
              <a:rPr lang="en-GB" sz="1000" dirty="0"/>
              <a:t> </a:t>
            </a:r>
            <a:r>
              <a:rPr lang="en-GB" sz="1000" dirty="0" err="1"/>
              <a:t>të</a:t>
            </a:r>
            <a:r>
              <a:rPr lang="en-GB" sz="1000" dirty="0"/>
              <a:t> </a:t>
            </a:r>
            <a:r>
              <a:rPr lang="en-GB" sz="1000" dirty="0" err="1"/>
              <a:t>kodit</a:t>
            </a:r>
            <a:r>
              <a:rPr lang="en-GB" sz="1000" dirty="0"/>
              <a:t> </a:t>
            </a:r>
            <a:r>
              <a:rPr lang="en-GB" sz="1000" dirty="0" err="1"/>
              <a:t>rrugor</a:t>
            </a:r>
            <a:endParaRPr lang="en-GB" sz="10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177F0EC-4BF3-5557-9EA4-2688AFA30E7D}"/>
              </a:ext>
            </a:extLst>
          </p:cNvPr>
          <p:cNvSpPr txBox="1"/>
          <p:nvPr/>
        </p:nvSpPr>
        <p:spPr>
          <a:xfrm>
            <a:off x="9418071" y="3771663"/>
            <a:ext cx="25847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 </a:t>
            </a:r>
            <a:r>
              <a:rPr lang="en-GB" sz="1000" dirty="0" err="1"/>
              <a:t>Propozimi</a:t>
            </a:r>
            <a:r>
              <a:rPr lang="en-GB" sz="1000" dirty="0"/>
              <a:t> </a:t>
            </a:r>
            <a:r>
              <a:rPr lang="en-GB" sz="1000" dirty="0" err="1"/>
              <a:t>i</a:t>
            </a:r>
            <a:r>
              <a:rPr lang="en-GB" sz="1000" dirty="0"/>
              <a:t> </a:t>
            </a:r>
            <a:r>
              <a:rPr lang="en-GB" sz="1000" dirty="0" err="1"/>
              <a:t>rrjetit</a:t>
            </a:r>
            <a:r>
              <a:rPr lang="en-GB" sz="1000" dirty="0"/>
              <a:t> </a:t>
            </a:r>
            <a:r>
              <a:rPr lang="en-GB" sz="1000" dirty="0" err="1"/>
              <a:t>të</a:t>
            </a:r>
            <a:r>
              <a:rPr lang="en-GB" sz="1000" dirty="0"/>
              <a:t> </a:t>
            </a:r>
            <a:r>
              <a:rPr lang="en-GB" sz="1000" dirty="0" err="1"/>
              <a:t>kanalizimeve</a:t>
            </a:r>
            <a:endParaRPr lang="en-GB" sz="10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127CF80-DA81-B1DC-33EB-42A394C1CEAF}"/>
              </a:ext>
            </a:extLst>
          </p:cNvPr>
          <p:cNvSpPr txBox="1"/>
          <p:nvPr/>
        </p:nvSpPr>
        <p:spPr>
          <a:xfrm>
            <a:off x="7518574" y="3765181"/>
            <a:ext cx="205679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 err="1"/>
              <a:t>Njësitë</a:t>
            </a:r>
            <a:r>
              <a:rPr lang="en-GB" sz="1000" dirty="0"/>
              <a:t> </a:t>
            </a:r>
            <a:r>
              <a:rPr lang="en-GB" sz="1000" dirty="0" err="1"/>
              <a:t>strukturore</a:t>
            </a:r>
            <a:endParaRPr lang="en-GB" sz="1000" dirty="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76FDA2C2-7ADC-14DC-D600-A32686287B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0529" y="1550765"/>
            <a:ext cx="1828150" cy="221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473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0C95E-0B83-43BF-2D14-B78104390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87B2EBD-AC07-4186-6E35-9F6D854F9F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7.3 –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strategjike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sistemin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ujor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1C5B4ED-0668-0001-1578-B2872B46532E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9004CF1-DA0A-F51F-8EAD-509256A140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02FEE3-F0C7-353C-596D-7E701DD22A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1D3A428-1A6E-9C64-161A-9FB451D85D3D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81B0140-CD57-0169-39F6-CDCEE1EC4D70}"/>
              </a:ext>
            </a:extLst>
          </p:cNvPr>
          <p:cNvSpPr txBox="1"/>
          <p:nvPr/>
        </p:nvSpPr>
        <p:spPr>
          <a:xfrm>
            <a:off x="688846" y="1809066"/>
            <a:ext cx="645566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aseteve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hidrogjeologjike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EDDD8CC2-7AAD-A5DC-1FE8-CAD65DD1EF19}"/>
              </a:ext>
            </a:extLst>
          </p:cNvPr>
          <p:cNvSpPr txBox="1">
            <a:spLocks/>
          </p:cNvSpPr>
          <p:nvPr/>
        </p:nvSpPr>
        <p:spPr>
          <a:xfrm>
            <a:off x="688846" y="2268407"/>
            <a:ext cx="10984991" cy="501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7.4 –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strategjike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sistemin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natyror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9510DA-F024-619C-5497-E1D17D08095C}"/>
              </a:ext>
            </a:extLst>
          </p:cNvPr>
          <p:cNvSpPr txBox="1"/>
          <p:nvPr/>
        </p:nvSpPr>
        <p:spPr>
          <a:xfrm>
            <a:off x="688846" y="2749855"/>
            <a:ext cx="645566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Ruajtja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rreziqeve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06386F-54EB-E609-1610-C7E76E108F3F}"/>
              </a:ext>
            </a:extLst>
          </p:cNvPr>
          <p:cNvSpPr txBox="1"/>
          <p:nvPr/>
        </p:nvSpPr>
        <p:spPr>
          <a:xfrm>
            <a:off x="688846" y="3231303"/>
            <a:ext cx="645566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ruajtjen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CEFE00F-9BE5-D9BC-BD1D-A14DDCDDABF4}"/>
              </a:ext>
            </a:extLst>
          </p:cNvPr>
          <p:cNvSpPr txBox="1"/>
          <p:nvPr/>
        </p:nvSpPr>
        <p:spPr>
          <a:xfrm>
            <a:off x="688846" y="3710955"/>
            <a:ext cx="6455666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infrastrukturës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162E8D2-E639-FEB3-8E89-133FCCC17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2672" y="1547855"/>
            <a:ext cx="1861755" cy="2241101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499DDB2-AB22-2B51-72AB-CAD2DAFF7DFA}"/>
              </a:ext>
            </a:extLst>
          </p:cNvPr>
          <p:cNvSpPr txBox="1"/>
          <p:nvPr/>
        </p:nvSpPr>
        <p:spPr>
          <a:xfrm>
            <a:off x="9418071" y="3771663"/>
            <a:ext cx="25847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 </a:t>
            </a:r>
            <a:r>
              <a:rPr lang="en-GB" sz="1000" dirty="0" err="1"/>
              <a:t>Struktura</a:t>
            </a:r>
            <a:r>
              <a:rPr lang="en-GB" sz="1000" dirty="0"/>
              <a:t> </a:t>
            </a:r>
            <a:r>
              <a:rPr lang="en-GB" sz="1000" dirty="0" err="1"/>
              <a:t>ekologjike</a:t>
            </a:r>
            <a:r>
              <a:rPr lang="en-GB" sz="1000" dirty="0"/>
              <a:t> </a:t>
            </a:r>
            <a:r>
              <a:rPr lang="en-GB" sz="1000" dirty="0" err="1"/>
              <a:t>dhe</a:t>
            </a:r>
            <a:r>
              <a:rPr lang="en-GB" sz="1000" dirty="0"/>
              <a:t> </a:t>
            </a:r>
            <a:r>
              <a:rPr lang="en-GB" sz="1000" dirty="0" err="1"/>
              <a:t>parku</a:t>
            </a:r>
            <a:r>
              <a:rPr lang="en-GB" sz="1000" dirty="0"/>
              <a:t> </a:t>
            </a:r>
            <a:r>
              <a:rPr lang="en-GB" sz="1000" dirty="0" err="1"/>
              <a:t>rajonal</a:t>
            </a:r>
            <a:endParaRPr lang="en-GB" sz="10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6D00897-CBBC-4581-A26F-C3AA34E9DFA2}"/>
              </a:ext>
            </a:extLst>
          </p:cNvPr>
          <p:cNvSpPr txBox="1"/>
          <p:nvPr/>
        </p:nvSpPr>
        <p:spPr>
          <a:xfrm>
            <a:off x="7327392" y="3765181"/>
            <a:ext cx="22479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 err="1"/>
              <a:t>Plani</a:t>
            </a:r>
            <a:r>
              <a:rPr lang="en-GB" sz="1000" dirty="0"/>
              <a:t> </a:t>
            </a:r>
            <a:r>
              <a:rPr lang="en-GB" sz="1000" dirty="0" err="1"/>
              <a:t>i</a:t>
            </a:r>
            <a:r>
              <a:rPr lang="en-GB" sz="1000" dirty="0"/>
              <a:t> </a:t>
            </a:r>
            <a:r>
              <a:rPr lang="en-GB" sz="1000" dirty="0" err="1"/>
              <a:t>mbrojtjes</a:t>
            </a:r>
            <a:r>
              <a:rPr lang="en-GB" sz="1000" dirty="0"/>
              <a:t> </a:t>
            </a:r>
            <a:r>
              <a:rPr lang="en-GB" sz="1000" dirty="0" err="1"/>
              <a:t>së</a:t>
            </a:r>
            <a:r>
              <a:rPr lang="en-GB" sz="1000" dirty="0"/>
              <a:t> </a:t>
            </a:r>
            <a:r>
              <a:rPr lang="en-GB" sz="1000" dirty="0" err="1"/>
              <a:t>burimeve</a:t>
            </a:r>
            <a:r>
              <a:rPr lang="en-GB" sz="1000" dirty="0"/>
              <a:t> </a:t>
            </a:r>
            <a:r>
              <a:rPr lang="en-GB" sz="1000" dirty="0" err="1"/>
              <a:t>ujore</a:t>
            </a:r>
            <a:endParaRPr lang="en-GB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0FA635-0B14-6AAE-870F-075A5DB7C1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1667" y="1561719"/>
            <a:ext cx="1859524" cy="22287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E6EB4B-241D-814D-8C77-8796F0404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846" y="4112691"/>
            <a:ext cx="1929175" cy="233062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6238898-FC8A-69F7-DDDF-A27E11AA8B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1175" y="4112691"/>
            <a:ext cx="1935224" cy="233062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A623B6D-43CC-81C8-EDDB-45DA01C1E340}"/>
              </a:ext>
            </a:extLst>
          </p:cNvPr>
          <p:cNvSpPr txBox="1"/>
          <p:nvPr/>
        </p:nvSpPr>
        <p:spPr>
          <a:xfrm>
            <a:off x="2683672" y="6256528"/>
            <a:ext cx="22479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 err="1"/>
              <a:t>Propozimi</a:t>
            </a:r>
            <a:r>
              <a:rPr lang="en-GB" sz="1000" dirty="0"/>
              <a:t> </a:t>
            </a:r>
            <a:r>
              <a:rPr lang="en-GB" sz="1000" dirty="0" err="1"/>
              <a:t>i</a:t>
            </a:r>
            <a:r>
              <a:rPr lang="en-GB" sz="1000" dirty="0"/>
              <a:t> </a:t>
            </a:r>
            <a:r>
              <a:rPr lang="en-GB" sz="1000" dirty="0" err="1"/>
              <a:t>rrjetit</a:t>
            </a:r>
            <a:r>
              <a:rPr lang="en-GB" sz="1000" dirty="0"/>
              <a:t> </a:t>
            </a:r>
            <a:r>
              <a:rPr lang="en-GB" sz="1000" dirty="0" err="1"/>
              <a:t>te</a:t>
            </a:r>
            <a:r>
              <a:rPr lang="en-GB" sz="1000" dirty="0"/>
              <a:t> </a:t>
            </a:r>
            <a:r>
              <a:rPr lang="en-GB" sz="1000" dirty="0" err="1"/>
              <a:t>furnizimit</a:t>
            </a:r>
            <a:r>
              <a:rPr lang="en-GB" sz="1000" dirty="0"/>
              <a:t> me </a:t>
            </a:r>
            <a:r>
              <a:rPr lang="en-GB" sz="1000" dirty="0" err="1"/>
              <a:t>uje</a:t>
            </a:r>
            <a:endParaRPr lang="en-GB" sz="1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3029FF-1C7B-5BC6-9E8C-A4392ADCE145}"/>
              </a:ext>
            </a:extLst>
          </p:cNvPr>
          <p:cNvSpPr txBox="1"/>
          <p:nvPr/>
        </p:nvSpPr>
        <p:spPr>
          <a:xfrm>
            <a:off x="623195" y="6260941"/>
            <a:ext cx="22479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 err="1"/>
              <a:t>Zonat</a:t>
            </a:r>
            <a:r>
              <a:rPr lang="en-GB" sz="1000" dirty="0"/>
              <a:t> </a:t>
            </a:r>
            <a:r>
              <a:rPr lang="en-GB" sz="1000" dirty="0" err="1"/>
              <a:t>kritike</a:t>
            </a:r>
            <a:endParaRPr lang="en-GB" sz="10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83DA319-7BD4-F3D5-2D89-6AA678F6FF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2670" y="4102389"/>
            <a:ext cx="1935224" cy="233851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A9ECA9D-00BD-AF87-4572-080089135822}"/>
              </a:ext>
            </a:extLst>
          </p:cNvPr>
          <p:cNvSpPr txBox="1"/>
          <p:nvPr/>
        </p:nvSpPr>
        <p:spPr>
          <a:xfrm>
            <a:off x="4865124" y="6244056"/>
            <a:ext cx="22479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 err="1"/>
              <a:t>Propozimi</a:t>
            </a:r>
            <a:r>
              <a:rPr lang="en-GB" sz="1000" dirty="0"/>
              <a:t> </a:t>
            </a:r>
            <a:r>
              <a:rPr lang="en-GB" sz="1000" dirty="0" err="1"/>
              <a:t>i</a:t>
            </a:r>
            <a:r>
              <a:rPr lang="en-GB" sz="1000" dirty="0"/>
              <a:t> </a:t>
            </a:r>
            <a:r>
              <a:rPr lang="en-GB" sz="1000" dirty="0" err="1"/>
              <a:t>rrjetit</a:t>
            </a:r>
            <a:r>
              <a:rPr lang="en-GB" sz="1000" dirty="0"/>
              <a:t> </a:t>
            </a:r>
            <a:r>
              <a:rPr lang="en-GB" sz="1000" dirty="0" err="1"/>
              <a:t>elektrik</a:t>
            </a:r>
            <a:endParaRPr lang="en-GB" sz="1000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DF539EB-813E-0A8C-B981-3876989ABB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7708" y="4131511"/>
            <a:ext cx="1935224" cy="232954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95D92A5-30E4-4E62-A948-C01E052EC1A7}"/>
              </a:ext>
            </a:extLst>
          </p:cNvPr>
          <p:cNvSpPr txBox="1"/>
          <p:nvPr/>
        </p:nvSpPr>
        <p:spPr>
          <a:xfrm>
            <a:off x="7304884" y="6218963"/>
            <a:ext cx="22479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 err="1"/>
              <a:t>Propozimi</a:t>
            </a:r>
            <a:r>
              <a:rPr lang="en-GB" sz="1000" dirty="0"/>
              <a:t> </a:t>
            </a:r>
            <a:r>
              <a:rPr lang="en-GB" sz="1000" dirty="0" err="1"/>
              <a:t>i</a:t>
            </a:r>
            <a:r>
              <a:rPr lang="en-GB" sz="1000" dirty="0"/>
              <a:t> </a:t>
            </a:r>
            <a:r>
              <a:rPr lang="en-GB" sz="1000" dirty="0" err="1"/>
              <a:t>infrastruktures</a:t>
            </a:r>
            <a:r>
              <a:rPr lang="en-GB" sz="1000" dirty="0"/>
              <a:t> </a:t>
            </a:r>
            <a:r>
              <a:rPr lang="en-GB" sz="1000" dirty="0" err="1"/>
              <a:t>bujqesore</a:t>
            </a:r>
            <a:endParaRPr lang="en-GB" sz="1000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1B53A749-0C63-696C-2B2B-F5BD1CA360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9203" y="4093873"/>
            <a:ext cx="1935224" cy="2334556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BB43525D-1D1D-9096-E7A4-80DCEB49B1E9}"/>
              </a:ext>
            </a:extLst>
          </p:cNvPr>
          <p:cNvSpPr txBox="1"/>
          <p:nvPr/>
        </p:nvSpPr>
        <p:spPr>
          <a:xfrm>
            <a:off x="9539559" y="6194680"/>
            <a:ext cx="22479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 err="1"/>
              <a:t>Strukturat</a:t>
            </a:r>
            <a:r>
              <a:rPr lang="en-GB" sz="1000" dirty="0"/>
              <a:t> e </a:t>
            </a:r>
            <a:r>
              <a:rPr lang="en-GB" sz="1000" dirty="0" err="1"/>
              <a:t>arsimit</a:t>
            </a:r>
            <a:r>
              <a:rPr lang="en-GB" sz="1000" dirty="0"/>
              <a:t> </a:t>
            </a:r>
            <a:r>
              <a:rPr lang="en-GB" sz="1000" dirty="0" err="1"/>
              <a:t>parashkollor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832882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5B7EA-A1B8-EBD9-3A1D-B0C3A6C04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658A225-09C2-AF34-1A18-ABD15D057522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8E1CAE5F-D6D4-2D75-AA44-BF68A62D5F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3F348F-B337-50A9-FB61-7C613A7C4F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A5B575-32F5-30F3-F0F5-0A8B6AE3A8CA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10" name="Subtitle 2">
            <a:extLst>
              <a:ext uri="{FF2B5EF4-FFF2-40B4-BE49-F238E27FC236}">
                <a16:creationId xmlns:a16="http://schemas.microsoft.com/office/drawing/2014/main" id="{2A567E3F-2C8F-A6FE-B219-892EACF82006}"/>
              </a:ext>
            </a:extLst>
          </p:cNvPr>
          <p:cNvSpPr txBox="1">
            <a:spLocks/>
          </p:cNvSpPr>
          <p:nvPr/>
        </p:nvSpPr>
        <p:spPr>
          <a:xfrm>
            <a:off x="688848" y="1376727"/>
            <a:ext cx="10984991" cy="501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7.5 –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Strategjia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Territoriale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Bashkia 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2015 - 2030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57D2706C-4E82-9D18-44F8-3D2A39BEB9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551281"/>
              </p:ext>
            </p:extLst>
          </p:nvPr>
        </p:nvGraphicFramePr>
        <p:xfrm>
          <a:off x="688847" y="1878125"/>
          <a:ext cx="10814305" cy="4565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88077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CF68C-9404-A902-A172-5CD70D0FA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0CF0BBA-FFDE-145A-B775-843CA0181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– VLERËSIMI I NDIKIMEVE NË MJEDIS TË PPV-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C8192D4-508B-AE01-0ECF-24FCFA18DAE0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99256C83-60AC-9FA7-B630-4F22076428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44B22A-2B9D-4AF5-30A9-7175DEB2DF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335C53-1C43-081E-337C-669D97EB243E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C3B1D65-836E-D30E-7DF6-F13F352F6B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890398"/>
              </p:ext>
            </p:extLst>
          </p:nvPr>
        </p:nvGraphicFramePr>
        <p:xfrm>
          <a:off x="688847" y="2313898"/>
          <a:ext cx="10984991" cy="4124100"/>
        </p:xfrm>
        <a:graphic>
          <a:graphicData uri="http://schemas.openxmlformats.org/drawingml/2006/table">
            <a:tbl>
              <a:tblPr firstRow="1" firstCol="1" bandRow="1"/>
              <a:tblGrid>
                <a:gridCol w="1204976">
                  <a:extLst>
                    <a:ext uri="{9D8B030D-6E8A-4147-A177-3AD203B41FA5}">
                      <a16:colId xmlns:a16="http://schemas.microsoft.com/office/drawing/2014/main" val="1167612217"/>
                    </a:ext>
                  </a:extLst>
                </a:gridCol>
                <a:gridCol w="1164079">
                  <a:extLst>
                    <a:ext uri="{9D8B030D-6E8A-4147-A177-3AD203B41FA5}">
                      <a16:colId xmlns:a16="http://schemas.microsoft.com/office/drawing/2014/main" val="4219500904"/>
                    </a:ext>
                  </a:extLst>
                </a:gridCol>
                <a:gridCol w="360763">
                  <a:extLst>
                    <a:ext uri="{9D8B030D-6E8A-4147-A177-3AD203B41FA5}">
                      <a16:colId xmlns:a16="http://schemas.microsoft.com/office/drawing/2014/main" val="1928145362"/>
                    </a:ext>
                  </a:extLst>
                </a:gridCol>
                <a:gridCol w="379750">
                  <a:extLst>
                    <a:ext uri="{9D8B030D-6E8A-4147-A177-3AD203B41FA5}">
                      <a16:colId xmlns:a16="http://schemas.microsoft.com/office/drawing/2014/main" val="2562595525"/>
                    </a:ext>
                  </a:extLst>
                </a:gridCol>
                <a:gridCol w="376829">
                  <a:extLst>
                    <a:ext uri="{9D8B030D-6E8A-4147-A177-3AD203B41FA5}">
                      <a16:colId xmlns:a16="http://schemas.microsoft.com/office/drawing/2014/main" val="2399707055"/>
                    </a:ext>
                  </a:extLst>
                </a:gridCol>
                <a:gridCol w="376829">
                  <a:extLst>
                    <a:ext uri="{9D8B030D-6E8A-4147-A177-3AD203B41FA5}">
                      <a16:colId xmlns:a16="http://schemas.microsoft.com/office/drawing/2014/main" val="1975800827"/>
                    </a:ext>
                  </a:extLst>
                </a:gridCol>
                <a:gridCol w="376829">
                  <a:extLst>
                    <a:ext uri="{9D8B030D-6E8A-4147-A177-3AD203B41FA5}">
                      <a16:colId xmlns:a16="http://schemas.microsoft.com/office/drawing/2014/main" val="1640031593"/>
                    </a:ext>
                  </a:extLst>
                </a:gridCol>
                <a:gridCol w="408230">
                  <a:extLst>
                    <a:ext uri="{9D8B030D-6E8A-4147-A177-3AD203B41FA5}">
                      <a16:colId xmlns:a16="http://schemas.microsoft.com/office/drawing/2014/main" val="956747773"/>
                    </a:ext>
                  </a:extLst>
                </a:gridCol>
                <a:gridCol w="410421">
                  <a:extLst>
                    <a:ext uri="{9D8B030D-6E8A-4147-A177-3AD203B41FA5}">
                      <a16:colId xmlns:a16="http://schemas.microsoft.com/office/drawing/2014/main" val="3376101360"/>
                    </a:ext>
                  </a:extLst>
                </a:gridCol>
                <a:gridCol w="514853">
                  <a:extLst>
                    <a:ext uri="{9D8B030D-6E8A-4147-A177-3AD203B41FA5}">
                      <a16:colId xmlns:a16="http://schemas.microsoft.com/office/drawing/2014/main" val="3139537558"/>
                    </a:ext>
                  </a:extLst>
                </a:gridCol>
                <a:gridCol w="514853">
                  <a:extLst>
                    <a:ext uri="{9D8B030D-6E8A-4147-A177-3AD203B41FA5}">
                      <a16:colId xmlns:a16="http://schemas.microsoft.com/office/drawing/2014/main" val="2691328282"/>
                    </a:ext>
                  </a:extLst>
                </a:gridCol>
                <a:gridCol w="376098">
                  <a:extLst>
                    <a:ext uri="{9D8B030D-6E8A-4147-A177-3AD203B41FA5}">
                      <a16:colId xmlns:a16="http://schemas.microsoft.com/office/drawing/2014/main" val="2067723642"/>
                    </a:ext>
                  </a:extLst>
                </a:gridCol>
                <a:gridCol w="376098">
                  <a:extLst>
                    <a:ext uri="{9D8B030D-6E8A-4147-A177-3AD203B41FA5}">
                      <a16:colId xmlns:a16="http://schemas.microsoft.com/office/drawing/2014/main" val="3190119981"/>
                    </a:ext>
                  </a:extLst>
                </a:gridCol>
                <a:gridCol w="376098">
                  <a:extLst>
                    <a:ext uri="{9D8B030D-6E8A-4147-A177-3AD203B41FA5}">
                      <a16:colId xmlns:a16="http://schemas.microsoft.com/office/drawing/2014/main" val="2901468442"/>
                    </a:ext>
                  </a:extLst>
                </a:gridCol>
                <a:gridCol w="448398">
                  <a:extLst>
                    <a:ext uri="{9D8B030D-6E8A-4147-A177-3AD203B41FA5}">
                      <a16:colId xmlns:a16="http://schemas.microsoft.com/office/drawing/2014/main" val="2819078569"/>
                    </a:ext>
                  </a:extLst>
                </a:gridCol>
                <a:gridCol w="652877">
                  <a:extLst>
                    <a:ext uri="{9D8B030D-6E8A-4147-A177-3AD203B41FA5}">
                      <a16:colId xmlns:a16="http://schemas.microsoft.com/office/drawing/2014/main" val="534844874"/>
                    </a:ext>
                  </a:extLst>
                </a:gridCol>
                <a:gridCol w="953025">
                  <a:extLst>
                    <a:ext uri="{9D8B030D-6E8A-4147-A177-3AD203B41FA5}">
                      <a16:colId xmlns:a16="http://schemas.microsoft.com/office/drawing/2014/main" val="2060425345"/>
                    </a:ext>
                  </a:extLst>
                </a:gridCol>
                <a:gridCol w="953025">
                  <a:extLst>
                    <a:ext uri="{9D8B030D-6E8A-4147-A177-3AD203B41FA5}">
                      <a16:colId xmlns:a16="http://schemas.microsoft.com/office/drawing/2014/main" val="2202335496"/>
                    </a:ext>
                  </a:extLst>
                </a:gridCol>
                <a:gridCol w="381940">
                  <a:extLst>
                    <a:ext uri="{9D8B030D-6E8A-4147-A177-3AD203B41FA5}">
                      <a16:colId xmlns:a16="http://schemas.microsoft.com/office/drawing/2014/main" val="764434168"/>
                    </a:ext>
                  </a:extLst>
                </a:gridCol>
                <a:gridCol w="379020">
                  <a:extLst>
                    <a:ext uri="{9D8B030D-6E8A-4147-A177-3AD203B41FA5}">
                      <a16:colId xmlns:a16="http://schemas.microsoft.com/office/drawing/2014/main" val="2732870225"/>
                    </a:ext>
                  </a:extLst>
                </a:gridCol>
              </a:tblGrid>
              <a:tr h="129731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Faktorët ndikues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Sektorët mjedisor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 mirat materiale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Ajri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Uji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DC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Toka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Peizazhi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86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Biodiversiteti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Shoqëria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441948"/>
                  </a:ext>
                </a:extLst>
              </a:tr>
              <a:tr h="1405879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Menxhimi i burimeve të parinovueshme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Menxhimi i burimeve të rinovueshme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Sistemi i menxhimit të mbetjeve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Rrjeti i transportit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Pajisje-shërbime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Cilësia e ajrit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Bilanci hidrik: konsumi i ujit të pijshëm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DCF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Karakteristika fizike: hidrografia, hidrologjia, hidraulika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DCF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Cilësia e ujërave sipërfaqësore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DCF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Cilësia e ujërave nëntokësore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DCF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Hidrogjeologjia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Rreziqet natyrore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Zonat e infektuara (kontaminuara)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Cilësia e peizazhit urban dhe natyror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86DE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Flora, fauna dhe ndërveprimet ekosistemike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Vlerat kulturore/sociale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CD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Shëndeti i njeriut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vert="vert27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680319"/>
                  </a:ext>
                </a:extLst>
              </a:tr>
              <a:tr h="129731">
                <a:tc gridSpan="20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Veprimet e planit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848297"/>
                  </a:ext>
                </a:extLst>
              </a:tr>
              <a:tr h="1297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Strategji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gridSpan="19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Veprime specifike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045678"/>
                  </a:ext>
                </a:extLst>
              </a:tr>
              <a:tr h="12293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1.1 Realizimi i pikave të grumbullimit të mbetjeve dhe promovimi i grumbullimit të diferencuar të mbetjeve të lagështa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09076"/>
                  </a:ext>
                </a:extLst>
              </a:tr>
              <a:tr h="10918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1.2 Ndarja e mbetjeve organike dhe prodhimi i plehërave në mbështetje të bujqësisë vendase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Ngritja e një impianti kompostimi në Xhafzotaj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856" marR="56856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039869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6545383A-9651-5E28-CF1D-E64D15D8F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3656" y="1363979"/>
            <a:ext cx="2940182" cy="73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7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6C048-E59C-CA0B-39B5-9676E07E4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AF8356-011D-148B-C1F0-EB283D63A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– VLERËSIMI I NDIKIMEVE NË MJEDIS TË PPV-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D9938A1-888A-DEA8-A0A1-111454AA2813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817CADBA-A5A3-D6CC-D44B-09020FE5B5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4E83EC-3095-F606-04C5-7173E639BD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6A4E256-8C61-9C54-FF02-3C52168E4675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48705EE-7B8E-2C38-A037-A52AE4E30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53263"/>
              </p:ext>
            </p:extLst>
          </p:nvPr>
        </p:nvGraphicFramePr>
        <p:xfrm>
          <a:off x="688847" y="1810798"/>
          <a:ext cx="10984992" cy="4354544"/>
        </p:xfrm>
        <a:graphic>
          <a:graphicData uri="http://schemas.openxmlformats.org/drawingml/2006/table">
            <a:tbl>
              <a:tblPr firstRow="1" firstCol="1" bandRow="1"/>
              <a:tblGrid>
                <a:gridCol w="1202896">
                  <a:extLst>
                    <a:ext uri="{9D8B030D-6E8A-4147-A177-3AD203B41FA5}">
                      <a16:colId xmlns:a16="http://schemas.microsoft.com/office/drawing/2014/main" val="528751313"/>
                    </a:ext>
                  </a:extLst>
                </a:gridCol>
                <a:gridCol w="1162070">
                  <a:extLst>
                    <a:ext uri="{9D8B030D-6E8A-4147-A177-3AD203B41FA5}">
                      <a16:colId xmlns:a16="http://schemas.microsoft.com/office/drawing/2014/main" val="1660988292"/>
                    </a:ext>
                  </a:extLst>
                </a:gridCol>
                <a:gridCol w="379094">
                  <a:extLst>
                    <a:ext uri="{9D8B030D-6E8A-4147-A177-3AD203B41FA5}">
                      <a16:colId xmlns:a16="http://schemas.microsoft.com/office/drawing/2014/main" val="1007038163"/>
                    </a:ext>
                  </a:extLst>
                </a:gridCol>
                <a:gridCol w="379094">
                  <a:extLst>
                    <a:ext uri="{9D8B030D-6E8A-4147-A177-3AD203B41FA5}">
                      <a16:colId xmlns:a16="http://schemas.microsoft.com/office/drawing/2014/main" val="824803133"/>
                    </a:ext>
                  </a:extLst>
                </a:gridCol>
                <a:gridCol w="376178">
                  <a:extLst>
                    <a:ext uri="{9D8B030D-6E8A-4147-A177-3AD203B41FA5}">
                      <a16:colId xmlns:a16="http://schemas.microsoft.com/office/drawing/2014/main" val="1934024334"/>
                    </a:ext>
                  </a:extLst>
                </a:gridCol>
                <a:gridCol w="376178">
                  <a:extLst>
                    <a:ext uri="{9D8B030D-6E8A-4147-A177-3AD203B41FA5}">
                      <a16:colId xmlns:a16="http://schemas.microsoft.com/office/drawing/2014/main" val="1793022182"/>
                    </a:ext>
                  </a:extLst>
                </a:gridCol>
                <a:gridCol w="376178">
                  <a:extLst>
                    <a:ext uri="{9D8B030D-6E8A-4147-A177-3AD203B41FA5}">
                      <a16:colId xmlns:a16="http://schemas.microsoft.com/office/drawing/2014/main" val="2512284468"/>
                    </a:ext>
                  </a:extLst>
                </a:gridCol>
                <a:gridCol w="407527">
                  <a:extLst>
                    <a:ext uri="{9D8B030D-6E8A-4147-A177-3AD203B41FA5}">
                      <a16:colId xmlns:a16="http://schemas.microsoft.com/office/drawing/2014/main" val="1385583450"/>
                    </a:ext>
                  </a:extLst>
                </a:gridCol>
                <a:gridCol w="409714">
                  <a:extLst>
                    <a:ext uri="{9D8B030D-6E8A-4147-A177-3AD203B41FA5}">
                      <a16:colId xmlns:a16="http://schemas.microsoft.com/office/drawing/2014/main" val="847395239"/>
                    </a:ext>
                  </a:extLst>
                </a:gridCol>
                <a:gridCol w="513965">
                  <a:extLst>
                    <a:ext uri="{9D8B030D-6E8A-4147-A177-3AD203B41FA5}">
                      <a16:colId xmlns:a16="http://schemas.microsoft.com/office/drawing/2014/main" val="220385285"/>
                    </a:ext>
                  </a:extLst>
                </a:gridCol>
                <a:gridCol w="513965">
                  <a:extLst>
                    <a:ext uri="{9D8B030D-6E8A-4147-A177-3AD203B41FA5}">
                      <a16:colId xmlns:a16="http://schemas.microsoft.com/office/drawing/2014/main" val="2704199771"/>
                    </a:ext>
                  </a:extLst>
                </a:gridCol>
                <a:gridCol w="375450">
                  <a:extLst>
                    <a:ext uri="{9D8B030D-6E8A-4147-A177-3AD203B41FA5}">
                      <a16:colId xmlns:a16="http://schemas.microsoft.com/office/drawing/2014/main" val="3433851880"/>
                    </a:ext>
                  </a:extLst>
                </a:gridCol>
                <a:gridCol w="375450">
                  <a:extLst>
                    <a:ext uri="{9D8B030D-6E8A-4147-A177-3AD203B41FA5}">
                      <a16:colId xmlns:a16="http://schemas.microsoft.com/office/drawing/2014/main" val="1581415123"/>
                    </a:ext>
                  </a:extLst>
                </a:gridCol>
                <a:gridCol w="375450">
                  <a:extLst>
                    <a:ext uri="{9D8B030D-6E8A-4147-A177-3AD203B41FA5}">
                      <a16:colId xmlns:a16="http://schemas.microsoft.com/office/drawing/2014/main" val="1060776724"/>
                    </a:ext>
                  </a:extLst>
                </a:gridCol>
                <a:gridCol w="447623">
                  <a:extLst>
                    <a:ext uri="{9D8B030D-6E8A-4147-A177-3AD203B41FA5}">
                      <a16:colId xmlns:a16="http://schemas.microsoft.com/office/drawing/2014/main" val="3366649440"/>
                    </a:ext>
                  </a:extLst>
                </a:gridCol>
                <a:gridCol w="651751">
                  <a:extLst>
                    <a:ext uri="{9D8B030D-6E8A-4147-A177-3AD203B41FA5}">
                      <a16:colId xmlns:a16="http://schemas.microsoft.com/office/drawing/2014/main" val="1516690604"/>
                    </a:ext>
                  </a:extLst>
                </a:gridCol>
                <a:gridCol w="951381">
                  <a:extLst>
                    <a:ext uri="{9D8B030D-6E8A-4147-A177-3AD203B41FA5}">
                      <a16:colId xmlns:a16="http://schemas.microsoft.com/office/drawing/2014/main" val="507350588"/>
                    </a:ext>
                  </a:extLst>
                </a:gridCol>
                <a:gridCol w="951381">
                  <a:extLst>
                    <a:ext uri="{9D8B030D-6E8A-4147-A177-3AD203B41FA5}">
                      <a16:colId xmlns:a16="http://schemas.microsoft.com/office/drawing/2014/main" val="631688616"/>
                    </a:ext>
                  </a:extLst>
                </a:gridCol>
                <a:gridCol w="381282">
                  <a:extLst>
                    <a:ext uri="{9D8B030D-6E8A-4147-A177-3AD203B41FA5}">
                      <a16:colId xmlns:a16="http://schemas.microsoft.com/office/drawing/2014/main" val="2480122751"/>
                    </a:ext>
                  </a:extLst>
                </a:gridCol>
                <a:gridCol w="378365">
                  <a:extLst>
                    <a:ext uri="{9D8B030D-6E8A-4147-A177-3AD203B41FA5}">
                      <a16:colId xmlns:a16="http://schemas.microsoft.com/office/drawing/2014/main" val="798157832"/>
                    </a:ext>
                  </a:extLst>
                </a:gridCol>
              </a:tblGrid>
              <a:tr h="12454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2.1 Zgjerimi i sitemit të centralizuar të shpërndarjes së ujit të pijshëm në fshatra dhe përmirësimi i rrjetit ekzistues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102939"/>
                  </a:ext>
                </a:extLst>
              </a:tr>
              <a:tr h="9318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2.2 Promovimi i vaditjes për të kufizuar marrjen ilegale të ujit të pijshëm apo atij nëntokësor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321779"/>
                  </a:ext>
                </a:extLst>
              </a:tr>
              <a:tr h="618291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2.3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Mbajtja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e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ujërave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shiut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sedimenteve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në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rrjedhën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e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sipërme</a:t>
                      </a:r>
                      <a:endParaRPr lang="en-GB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Pyllëzimi i zonave malore dhe ruajtja e pyjeve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2815535"/>
                  </a:ext>
                </a:extLst>
              </a:tr>
              <a:tr h="15589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Pengesa për sedimentet për të siguruar qëndrueshmërinë e shpateve dhe përmirësuar rrjetin e kullimit në terrenet kodrinor	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02" marR="61302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2820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40436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F8CD3-B187-88D3-748B-EA11EC189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DD59A1F-E9AD-4ED8-2500-B1FAE4B5A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– VLERËSIMI I NDIKIMEVE NË MJEDIS TË PPV-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DDE5405-FAA4-3075-0154-571161C2BBC4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454A2FE2-6929-6E1E-C424-B3A531AAA3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8A3FC9-6876-2FD6-6DC9-0DA8233976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57AB508-D3B7-297D-09E2-A25AF1311A6C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249CA25-CEAC-537A-DF1E-EF60DCC6A3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883832"/>
              </p:ext>
            </p:extLst>
          </p:nvPr>
        </p:nvGraphicFramePr>
        <p:xfrm>
          <a:off x="688847" y="1825624"/>
          <a:ext cx="10984990" cy="2975013"/>
        </p:xfrm>
        <a:graphic>
          <a:graphicData uri="http://schemas.openxmlformats.org/drawingml/2006/table">
            <a:tbl>
              <a:tblPr firstRow="1" firstCol="1" bandRow="1"/>
              <a:tblGrid>
                <a:gridCol w="1202897">
                  <a:extLst>
                    <a:ext uri="{9D8B030D-6E8A-4147-A177-3AD203B41FA5}">
                      <a16:colId xmlns:a16="http://schemas.microsoft.com/office/drawing/2014/main" val="742340908"/>
                    </a:ext>
                  </a:extLst>
                </a:gridCol>
                <a:gridCol w="1162070">
                  <a:extLst>
                    <a:ext uri="{9D8B030D-6E8A-4147-A177-3AD203B41FA5}">
                      <a16:colId xmlns:a16="http://schemas.microsoft.com/office/drawing/2014/main" val="1698220741"/>
                    </a:ext>
                  </a:extLst>
                </a:gridCol>
                <a:gridCol w="379095">
                  <a:extLst>
                    <a:ext uri="{9D8B030D-6E8A-4147-A177-3AD203B41FA5}">
                      <a16:colId xmlns:a16="http://schemas.microsoft.com/office/drawing/2014/main" val="3284418627"/>
                    </a:ext>
                  </a:extLst>
                </a:gridCol>
                <a:gridCol w="379095">
                  <a:extLst>
                    <a:ext uri="{9D8B030D-6E8A-4147-A177-3AD203B41FA5}">
                      <a16:colId xmlns:a16="http://schemas.microsoft.com/office/drawing/2014/main" val="2103226410"/>
                    </a:ext>
                  </a:extLst>
                </a:gridCol>
                <a:gridCol w="376177">
                  <a:extLst>
                    <a:ext uri="{9D8B030D-6E8A-4147-A177-3AD203B41FA5}">
                      <a16:colId xmlns:a16="http://schemas.microsoft.com/office/drawing/2014/main" val="2662805725"/>
                    </a:ext>
                  </a:extLst>
                </a:gridCol>
                <a:gridCol w="376177">
                  <a:extLst>
                    <a:ext uri="{9D8B030D-6E8A-4147-A177-3AD203B41FA5}">
                      <a16:colId xmlns:a16="http://schemas.microsoft.com/office/drawing/2014/main" val="3288176596"/>
                    </a:ext>
                  </a:extLst>
                </a:gridCol>
                <a:gridCol w="376177">
                  <a:extLst>
                    <a:ext uri="{9D8B030D-6E8A-4147-A177-3AD203B41FA5}">
                      <a16:colId xmlns:a16="http://schemas.microsoft.com/office/drawing/2014/main" val="3809496778"/>
                    </a:ext>
                  </a:extLst>
                </a:gridCol>
                <a:gridCol w="407526">
                  <a:extLst>
                    <a:ext uri="{9D8B030D-6E8A-4147-A177-3AD203B41FA5}">
                      <a16:colId xmlns:a16="http://schemas.microsoft.com/office/drawing/2014/main" val="1609429680"/>
                    </a:ext>
                  </a:extLst>
                </a:gridCol>
                <a:gridCol w="409713">
                  <a:extLst>
                    <a:ext uri="{9D8B030D-6E8A-4147-A177-3AD203B41FA5}">
                      <a16:colId xmlns:a16="http://schemas.microsoft.com/office/drawing/2014/main" val="455937702"/>
                    </a:ext>
                  </a:extLst>
                </a:gridCol>
                <a:gridCol w="513963">
                  <a:extLst>
                    <a:ext uri="{9D8B030D-6E8A-4147-A177-3AD203B41FA5}">
                      <a16:colId xmlns:a16="http://schemas.microsoft.com/office/drawing/2014/main" val="1385614362"/>
                    </a:ext>
                  </a:extLst>
                </a:gridCol>
                <a:gridCol w="513963">
                  <a:extLst>
                    <a:ext uri="{9D8B030D-6E8A-4147-A177-3AD203B41FA5}">
                      <a16:colId xmlns:a16="http://schemas.microsoft.com/office/drawing/2014/main" val="2308819978"/>
                    </a:ext>
                  </a:extLst>
                </a:gridCol>
                <a:gridCol w="375450">
                  <a:extLst>
                    <a:ext uri="{9D8B030D-6E8A-4147-A177-3AD203B41FA5}">
                      <a16:colId xmlns:a16="http://schemas.microsoft.com/office/drawing/2014/main" val="1860232795"/>
                    </a:ext>
                  </a:extLst>
                </a:gridCol>
                <a:gridCol w="375450">
                  <a:extLst>
                    <a:ext uri="{9D8B030D-6E8A-4147-A177-3AD203B41FA5}">
                      <a16:colId xmlns:a16="http://schemas.microsoft.com/office/drawing/2014/main" val="3710463506"/>
                    </a:ext>
                  </a:extLst>
                </a:gridCol>
                <a:gridCol w="375450">
                  <a:extLst>
                    <a:ext uri="{9D8B030D-6E8A-4147-A177-3AD203B41FA5}">
                      <a16:colId xmlns:a16="http://schemas.microsoft.com/office/drawing/2014/main" val="3130481768"/>
                    </a:ext>
                  </a:extLst>
                </a:gridCol>
                <a:gridCol w="447623">
                  <a:extLst>
                    <a:ext uri="{9D8B030D-6E8A-4147-A177-3AD203B41FA5}">
                      <a16:colId xmlns:a16="http://schemas.microsoft.com/office/drawing/2014/main" val="2254098536"/>
                    </a:ext>
                  </a:extLst>
                </a:gridCol>
                <a:gridCol w="651752">
                  <a:extLst>
                    <a:ext uri="{9D8B030D-6E8A-4147-A177-3AD203B41FA5}">
                      <a16:colId xmlns:a16="http://schemas.microsoft.com/office/drawing/2014/main" val="1154637158"/>
                    </a:ext>
                  </a:extLst>
                </a:gridCol>
                <a:gridCol w="951382">
                  <a:extLst>
                    <a:ext uri="{9D8B030D-6E8A-4147-A177-3AD203B41FA5}">
                      <a16:colId xmlns:a16="http://schemas.microsoft.com/office/drawing/2014/main" val="3431295202"/>
                    </a:ext>
                  </a:extLst>
                </a:gridCol>
                <a:gridCol w="951382">
                  <a:extLst>
                    <a:ext uri="{9D8B030D-6E8A-4147-A177-3AD203B41FA5}">
                      <a16:colId xmlns:a16="http://schemas.microsoft.com/office/drawing/2014/main" val="1540101718"/>
                    </a:ext>
                  </a:extLst>
                </a:gridCol>
                <a:gridCol w="381281">
                  <a:extLst>
                    <a:ext uri="{9D8B030D-6E8A-4147-A177-3AD203B41FA5}">
                      <a16:colId xmlns:a16="http://schemas.microsoft.com/office/drawing/2014/main" val="3596516000"/>
                    </a:ext>
                  </a:extLst>
                </a:gridCol>
                <a:gridCol w="378367">
                  <a:extLst>
                    <a:ext uri="{9D8B030D-6E8A-4147-A177-3AD203B41FA5}">
                      <a16:colId xmlns:a16="http://schemas.microsoft.com/office/drawing/2014/main" val="1192105662"/>
                    </a:ext>
                  </a:extLst>
                </a:gridCol>
              </a:tblGrid>
              <a:tr h="443319">
                <a:tc rowSpan="2">
                  <a:txBody>
                    <a:bodyPr/>
                    <a:lstStyle/>
                    <a:p>
                      <a:endParaRPr lang="en-GB" sz="900" dirty="0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Përmirësimii banesave për grumbullimin e ujërave të shiut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332785"/>
                  </a:ext>
                </a:extLst>
              </a:tr>
              <a:tr h="11177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Restaurimi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tarracave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braktisura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përdorim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bujqësor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shpyllëzim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rimodelim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pjerrësive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sistemi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kullimit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4556267"/>
                  </a:ext>
                </a:extLst>
              </a:tr>
              <a:tr h="4433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2.4 Parandalimi i përmbytjeve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Ndërhyrje të përpikta në zonat përgjatë lumit Erzen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349412"/>
                  </a:ext>
                </a:extLst>
              </a:tr>
              <a:tr h="3309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2.5 Realizimi i sistemeve të reja të kanalizimeve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632831"/>
                  </a:ext>
                </a:extLst>
              </a:tr>
              <a:tr h="4433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2.6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Realizimi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një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impiani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ri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trajtimit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ujërave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zeza</a:t>
                      </a:r>
                      <a:endParaRPr lang="en-GB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103" marR="44103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372869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F8D1866-C241-D42B-9EE7-C5418486C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406446"/>
              </p:ext>
            </p:extLst>
          </p:nvPr>
        </p:nvGraphicFramePr>
        <p:xfrm>
          <a:off x="688846" y="4800637"/>
          <a:ext cx="10984991" cy="1392238"/>
        </p:xfrm>
        <a:graphic>
          <a:graphicData uri="http://schemas.openxmlformats.org/drawingml/2006/table">
            <a:tbl>
              <a:tblPr firstRow="1" firstCol="1" bandRow="1"/>
              <a:tblGrid>
                <a:gridCol w="1186253">
                  <a:extLst>
                    <a:ext uri="{9D8B030D-6E8A-4147-A177-3AD203B41FA5}">
                      <a16:colId xmlns:a16="http://schemas.microsoft.com/office/drawing/2014/main" val="2992997523"/>
                    </a:ext>
                  </a:extLst>
                </a:gridCol>
                <a:gridCol w="1169043">
                  <a:extLst>
                    <a:ext uri="{9D8B030D-6E8A-4147-A177-3AD203B41FA5}">
                      <a16:colId xmlns:a16="http://schemas.microsoft.com/office/drawing/2014/main" val="330400308"/>
                    </a:ext>
                  </a:extLst>
                </a:gridCol>
                <a:gridCol w="393539">
                  <a:extLst>
                    <a:ext uri="{9D8B030D-6E8A-4147-A177-3AD203B41FA5}">
                      <a16:colId xmlns:a16="http://schemas.microsoft.com/office/drawing/2014/main" val="4236303706"/>
                    </a:ext>
                  </a:extLst>
                </a:gridCol>
                <a:gridCol w="381965">
                  <a:extLst>
                    <a:ext uri="{9D8B030D-6E8A-4147-A177-3AD203B41FA5}">
                      <a16:colId xmlns:a16="http://schemas.microsoft.com/office/drawing/2014/main" val="102682442"/>
                    </a:ext>
                  </a:extLst>
                </a:gridCol>
                <a:gridCol w="358815">
                  <a:extLst>
                    <a:ext uri="{9D8B030D-6E8A-4147-A177-3AD203B41FA5}">
                      <a16:colId xmlns:a16="http://schemas.microsoft.com/office/drawing/2014/main" val="144708974"/>
                    </a:ext>
                  </a:extLst>
                </a:gridCol>
                <a:gridCol w="370390">
                  <a:extLst>
                    <a:ext uri="{9D8B030D-6E8A-4147-A177-3AD203B41FA5}">
                      <a16:colId xmlns:a16="http://schemas.microsoft.com/office/drawing/2014/main" val="2309407537"/>
                    </a:ext>
                  </a:extLst>
                </a:gridCol>
                <a:gridCol w="393539">
                  <a:extLst>
                    <a:ext uri="{9D8B030D-6E8A-4147-A177-3AD203B41FA5}">
                      <a16:colId xmlns:a16="http://schemas.microsoft.com/office/drawing/2014/main" val="1070878518"/>
                    </a:ext>
                  </a:extLst>
                </a:gridCol>
                <a:gridCol w="405114">
                  <a:extLst>
                    <a:ext uri="{9D8B030D-6E8A-4147-A177-3AD203B41FA5}">
                      <a16:colId xmlns:a16="http://schemas.microsoft.com/office/drawing/2014/main" val="3494106200"/>
                    </a:ext>
                  </a:extLst>
                </a:gridCol>
                <a:gridCol w="393539">
                  <a:extLst>
                    <a:ext uri="{9D8B030D-6E8A-4147-A177-3AD203B41FA5}">
                      <a16:colId xmlns:a16="http://schemas.microsoft.com/office/drawing/2014/main" val="4221179945"/>
                    </a:ext>
                  </a:extLst>
                </a:gridCol>
                <a:gridCol w="532435">
                  <a:extLst>
                    <a:ext uri="{9D8B030D-6E8A-4147-A177-3AD203B41FA5}">
                      <a16:colId xmlns:a16="http://schemas.microsoft.com/office/drawing/2014/main" val="1877804395"/>
                    </a:ext>
                  </a:extLst>
                </a:gridCol>
                <a:gridCol w="497712">
                  <a:extLst>
                    <a:ext uri="{9D8B030D-6E8A-4147-A177-3AD203B41FA5}">
                      <a16:colId xmlns:a16="http://schemas.microsoft.com/office/drawing/2014/main" val="410633968"/>
                    </a:ext>
                  </a:extLst>
                </a:gridCol>
                <a:gridCol w="358815">
                  <a:extLst>
                    <a:ext uri="{9D8B030D-6E8A-4147-A177-3AD203B41FA5}">
                      <a16:colId xmlns:a16="http://schemas.microsoft.com/office/drawing/2014/main" val="3437394622"/>
                    </a:ext>
                  </a:extLst>
                </a:gridCol>
                <a:gridCol w="405114">
                  <a:extLst>
                    <a:ext uri="{9D8B030D-6E8A-4147-A177-3AD203B41FA5}">
                      <a16:colId xmlns:a16="http://schemas.microsoft.com/office/drawing/2014/main" val="2412947604"/>
                    </a:ext>
                  </a:extLst>
                </a:gridCol>
                <a:gridCol w="381965">
                  <a:extLst>
                    <a:ext uri="{9D8B030D-6E8A-4147-A177-3AD203B41FA5}">
                      <a16:colId xmlns:a16="http://schemas.microsoft.com/office/drawing/2014/main" val="3686238710"/>
                    </a:ext>
                  </a:extLst>
                </a:gridCol>
                <a:gridCol w="439838">
                  <a:extLst>
                    <a:ext uri="{9D8B030D-6E8A-4147-A177-3AD203B41FA5}">
                      <a16:colId xmlns:a16="http://schemas.microsoft.com/office/drawing/2014/main" val="1615462175"/>
                    </a:ext>
                  </a:extLst>
                </a:gridCol>
                <a:gridCol w="636607">
                  <a:extLst>
                    <a:ext uri="{9D8B030D-6E8A-4147-A177-3AD203B41FA5}">
                      <a16:colId xmlns:a16="http://schemas.microsoft.com/office/drawing/2014/main" val="1959641648"/>
                    </a:ext>
                  </a:extLst>
                </a:gridCol>
                <a:gridCol w="1006998">
                  <a:extLst>
                    <a:ext uri="{9D8B030D-6E8A-4147-A177-3AD203B41FA5}">
                      <a16:colId xmlns:a16="http://schemas.microsoft.com/office/drawing/2014/main" val="423159510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30204400"/>
                    </a:ext>
                  </a:extLst>
                </a:gridCol>
                <a:gridCol w="405114">
                  <a:extLst>
                    <a:ext uri="{9D8B030D-6E8A-4147-A177-3AD203B41FA5}">
                      <a16:colId xmlns:a16="http://schemas.microsoft.com/office/drawing/2014/main" val="92606160"/>
                    </a:ext>
                  </a:extLst>
                </a:gridCol>
                <a:gridCol w="353796">
                  <a:extLst>
                    <a:ext uri="{9D8B030D-6E8A-4147-A177-3AD203B41FA5}">
                      <a16:colId xmlns:a16="http://schemas.microsoft.com/office/drawing/2014/main" val="1772253651"/>
                    </a:ext>
                  </a:extLst>
                </a:gridCol>
              </a:tblGrid>
              <a:tr h="10948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2.7 Ngritja e mini-sistemeve të rinj të ujërave të zeza në zonat rurale dhe promovimi i sistemeve të trajtimit individual/lokal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Në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zonat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pak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urbanizuara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Shijakut</a:t>
                      </a:r>
                      <a:endParaRPr lang="en-GB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261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34468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AA146-C4D0-3626-2438-CB09B10FE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A61BF00-3BDE-2984-D2BF-E999316BD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– VLERËSIMI I NDIKIMEVE NË MJEDIS TË PPV-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F559481-9BE1-C41D-647E-3262F1F6F386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81A6A05D-A650-7AE0-21F6-0DD8752CC6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06BB40-FD98-5292-63CD-AEE30DAEDE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22F0D87-2DAA-BAB6-747D-FF55371A1ED3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E28BDC-ED2C-ACCA-0971-B6B62FF3E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475584"/>
              </p:ext>
            </p:extLst>
          </p:nvPr>
        </p:nvGraphicFramePr>
        <p:xfrm>
          <a:off x="688847" y="1922779"/>
          <a:ext cx="10984992" cy="4242564"/>
        </p:xfrm>
        <a:graphic>
          <a:graphicData uri="http://schemas.openxmlformats.org/drawingml/2006/table">
            <a:tbl>
              <a:tblPr firstRow="1" firstCol="1" bandRow="1"/>
              <a:tblGrid>
                <a:gridCol w="1202896">
                  <a:extLst>
                    <a:ext uri="{9D8B030D-6E8A-4147-A177-3AD203B41FA5}">
                      <a16:colId xmlns:a16="http://schemas.microsoft.com/office/drawing/2014/main" val="3485966938"/>
                    </a:ext>
                  </a:extLst>
                </a:gridCol>
                <a:gridCol w="1162070">
                  <a:extLst>
                    <a:ext uri="{9D8B030D-6E8A-4147-A177-3AD203B41FA5}">
                      <a16:colId xmlns:a16="http://schemas.microsoft.com/office/drawing/2014/main" val="3829090346"/>
                    </a:ext>
                  </a:extLst>
                </a:gridCol>
                <a:gridCol w="379094">
                  <a:extLst>
                    <a:ext uri="{9D8B030D-6E8A-4147-A177-3AD203B41FA5}">
                      <a16:colId xmlns:a16="http://schemas.microsoft.com/office/drawing/2014/main" val="1278129750"/>
                    </a:ext>
                  </a:extLst>
                </a:gridCol>
                <a:gridCol w="379094">
                  <a:extLst>
                    <a:ext uri="{9D8B030D-6E8A-4147-A177-3AD203B41FA5}">
                      <a16:colId xmlns:a16="http://schemas.microsoft.com/office/drawing/2014/main" val="3108294312"/>
                    </a:ext>
                  </a:extLst>
                </a:gridCol>
                <a:gridCol w="376179">
                  <a:extLst>
                    <a:ext uri="{9D8B030D-6E8A-4147-A177-3AD203B41FA5}">
                      <a16:colId xmlns:a16="http://schemas.microsoft.com/office/drawing/2014/main" val="3900895761"/>
                    </a:ext>
                  </a:extLst>
                </a:gridCol>
                <a:gridCol w="376179">
                  <a:extLst>
                    <a:ext uri="{9D8B030D-6E8A-4147-A177-3AD203B41FA5}">
                      <a16:colId xmlns:a16="http://schemas.microsoft.com/office/drawing/2014/main" val="2057129405"/>
                    </a:ext>
                  </a:extLst>
                </a:gridCol>
                <a:gridCol w="376179">
                  <a:extLst>
                    <a:ext uri="{9D8B030D-6E8A-4147-A177-3AD203B41FA5}">
                      <a16:colId xmlns:a16="http://schemas.microsoft.com/office/drawing/2014/main" val="863905240"/>
                    </a:ext>
                  </a:extLst>
                </a:gridCol>
                <a:gridCol w="407527">
                  <a:extLst>
                    <a:ext uri="{9D8B030D-6E8A-4147-A177-3AD203B41FA5}">
                      <a16:colId xmlns:a16="http://schemas.microsoft.com/office/drawing/2014/main" val="1255762841"/>
                    </a:ext>
                  </a:extLst>
                </a:gridCol>
                <a:gridCol w="409714">
                  <a:extLst>
                    <a:ext uri="{9D8B030D-6E8A-4147-A177-3AD203B41FA5}">
                      <a16:colId xmlns:a16="http://schemas.microsoft.com/office/drawing/2014/main" val="2581630337"/>
                    </a:ext>
                  </a:extLst>
                </a:gridCol>
                <a:gridCol w="513965">
                  <a:extLst>
                    <a:ext uri="{9D8B030D-6E8A-4147-A177-3AD203B41FA5}">
                      <a16:colId xmlns:a16="http://schemas.microsoft.com/office/drawing/2014/main" val="3575476262"/>
                    </a:ext>
                  </a:extLst>
                </a:gridCol>
                <a:gridCol w="513965">
                  <a:extLst>
                    <a:ext uri="{9D8B030D-6E8A-4147-A177-3AD203B41FA5}">
                      <a16:colId xmlns:a16="http://schemas.microsoft.com/office/drawing/2014/main" val="2864630239"/>
                    </a:ext>
                  </a:extLst>
                </a:gridCol>
                <a:gridCol w="375449">
                  <a:extLst>
                    <a:ext uri="{9D8B030D-6E8A-4147-A177-3AD203B41FA5}">
                      <a16:colId xmlns:a16="http://schemas.microsoft.com/office/drawing/2014/main" val="2864576916"/>
                    </a:ext>
                  </a:extLst>
                </a:gridCol>
                <a:gridCol w="375449">
                  <a:extLst>
                    <a:ext uri="{9D8B030D-6E8A-4147-A177-3AD203B41FA5}">
                      <a16:colId xmlns:a16="http://schemas.microsoft.com/office/drawing/2014/main" val="2511382459"/>
                    </a:ext>
                  </a:extLst>
                </a:gridCol>
                <a:gridCol w="375449">
                  <a:extLst>
                    <a:ext uri="{9D8B030D-6E8A-4147-A177-3AD203B41FA5}">
                      <a16:colId xmlns:a16="http://schemas.microsoft.com/office/drawing/2014/main" val="1925409032"/>
                    </a:ext>
                  </a:extLst>
                </a:gridCol>
                <a:gridCol w="447623">
                  <a:extLst>
                    <a:ext uri="{9D8B030D-6E8A-4147-A177-3AD203B41FA5}">
                      <a16:colId xmlns:a16="http://schemas.microsoft.com/office/drawing/2014/main" val="2559311585"/>
                    </a:ext>
                  </a:extLst>
                </a:gridCol>
                <a:gridCol w="651751">
                  <a:extLst>
                    <a:ext uri="{9D8B030D-6E8A-4147-A177-3AD203B41FA5}">
                      <a16:colId xmlns:a16="http://schemas.microsoft.com/office/drawing/2014/main" val="3952278729"/>
                    </a:ext>
                  </a:extLst>
                </a:gridCol>
                <a:gridCol w="951381">
                  <a:extLst>
                    <a:ext uri="{9D8B030D-6E8A-4147-A177-3AD203B41FA5}">
                      <a16:colId xmlns:a16="http://schemas.microsoft.com/office/drawing/2014/main" val="3158177891"/>
                    </a:ext>
                  </a:extLst>
                </a:gridCol>
                <a:gridCol w="951381">
                  <a:extLst>
                    <a:ext uri="{9D8B030D-6E8A-4147-A177-3AD203B41FA5}">
                      <a16:colId xmlns:a16="http://schemas.microsoft.com/office/drawing/2014/main" val="1682414920"/>
                    </a:ext>
                  </a:extLst>
                </a:gridCol>
                <a:gridCol w="381281">
                  <a:extLst>
                    <a:ext uri="{9D8B030D-6E8A-4147-A177-3AD203B41FA5}">
                      <a16:colId xmlns:a16="http://schemas.microsoft.com/office/drawing/2014/main" val="3458612810"/>
                    </a:ext>
                  </a:extLst>
                </a:gridCol>
                <a:gridCol w="378366">
                  <a:extLst>
                    <a:ext uri="{9D8B030D-6E8A-4147-A177-3AD203B41FA5}">
                      <a16:colId xmlns:a16="http://schemas.microsoft.com/office/drawing/2014/main" val="936675783"/>
                    </a:ext>
                  </a:extLst>
                </a:gridCol>
              </a:tblGrid>
              <a:tr h="884286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3.1 Rikonstruksioni i linjës hekurudhore Durrës-Tiranë dhe i stacioneve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Rikonstruksioni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linjës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hekurudhore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ndërtimin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e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një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linje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dytë</a:t>
                      </a:r>
                      <a:endParaRPr lang="en-GB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589834"/>
                  </a:ext>
                </a:extLst>
              </a:tr>
              <a:tr h="12420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Forcimi i stacionit hekurudhor në Sukth dhe ndërtimin e një stacioni të ri në Maminas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923499"/>
                  </a:ext>
                </a:extLst>
              </a:tr>
              <a:tr h="7054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3.2 Realizimi i lëvizshmërisë së lehtë në pjesën kodrinore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335766"/>
                  </a:ext>
                </a:extLst>
              </a:tr>
              <a:tr h="7054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4.1 Krijimi i strukturave për tregun e frutave dhe perimeve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Tregu i Shijakut dhe Xhafzotaj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192240"/>
                  </a:ext>
                </a:extLst>
              </a:tr>
              <a:tr h="7054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5.1 Restaurimi i ndërtesave historike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Rishvillimi i zonave me banesa të vjetra në Shijak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4292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4709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4A974-424C-FAD4-6475-46E9CF12E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17AB078-D81B-71A0-662F-D56591EE90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– VLERËSIMI I NDIKIMEVE NË MJEDIS TË PPV-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CBB5457-7DD6-1A65-4E57-E8CEF9166D55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8F134E7F-36F6-351B-94E1-C5BEF89B67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9F45A6-DEE8-9AFE-C217-88403D52CC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B05576-9896-B100-5CE2-2F53C699171C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BD66925-73FB-28A5-CB4B-09B86D0CD4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937964"/>
              </p:ext>
            </p:extLst>
          </p:nvPr>
        </p:nvGraphicFramePr>
        <p:xfrm>
          <a:off x="688848" y="1804828"/>
          <a:ext cx="10984990" cy="4457075"/>
        </p:xfrm>
        <a:graphic>
          <a:graphicData uri="http://schemas.openxmlformats.org/drawingml/2006/table">
            <a:tbl>
              <a:tblPr firstRow="1" firstCol="1" bandRow="1"/>
              <a:tblGrid>
                <a:gridCol w="1202897">
                  <a:extLst>
                    <a:ext uri="{9D8B030D-6E8A-4147-A177-3AD203B41FA5}">
                      <a16:colId xmlns:a16="http://schemas.microsoft.com/office/drawing/2014/main" val="3813619136"/>
                    </a:ext>
                  </a:extLst>
                </a:gridCol>
                <a:gridCol w="1162070">
                  <a:extLst>
                    <a:ext uri="{9D8B030D-6E8A-4147-A177-3AD203B41FA5}">
                      <a16:colId xmlns:a16="http://schemas.microsoft.com/office/drawing/2014/main" val="3910500340"/>
                    </a:ext>
                  </a:extLst>
                </a:gridCol>
                <a:gridCol w="379095">
                  <a:extLst>
                    <a:ext uri="{9D8B030D-6E8A-4147-A177-3AD203B41FA5}">
                      <a16:colId xmlns:a16="http://schemas.microsoft.com/office/drawing/2014/main" val="2242614983"/>
                    </a:ext>
                  </a:extLst>
                </a:gridCol>
                <a:gridCol w="379095">
                  <a:extLst>
                    <a:ext uri="{9D8B030D-6E8A-4147-A177-3AD203B41FA5}">
                      <a16:colId xmlns:a16="http://schemas.microsoft.com/office/drawing/2014/main" val="2102525188"/>
                    </a:ext>
                  </a:extLst>
                </a:gridCol>
                <a:gridCol w="376178">
                  <a:extLst>
                    <a:ext uri="{9D8B030D-6E8A-4147-A177-3AD203B41FA5}">
                      <a16:colId xmlns:a16="http://schemas.microsoft.com/office/drawing/2014/main" val="1379990031"/>
                    </a:ext>
                  </a:extLst>
                </a:gridCol>
                <a:gridCol w="376178">
                  <a:extLst>
                    <a:ext uri="{9D8B030D-6E8A-4147-A177-3AD203B41FA5}">
                      <a16:colId xmlns:a16="http://schemas.microsoft.com/office/drawing/2014/main" val="4010995086"/>
                    </a:ext>
                  </a:extLst>
                </a:gridCol>
                <a:gridCol w="376178">
                  <a:extLst>
                    <a:ext uri="{9D8B030D-6E8A-4147-A177-3AD203B41FA5}">
                      <a16:colId xmlns:a16="http://schemas.microsoft.com/office/drawing/2014/main" val="4081038628"/>
                    </a:ext>
                  </a:extLst>
                </a:gridCol>
                <a:gridCol w="407526">
                  <a:extLst>
                    <a:ext uri="{9D8B030D-6E8A-4147-A177-3AD203B41FA5}">
                      <a16:colId xmlns:a16="http://schemas.microsoft.com/office/drawing/2014/main" val="2733084033"/>
                    </a:ext>
                  </a:extLst>
                </a:gridCol>
                <a:gridCol w="409713">
                  <a:extLst>
                    <a:ext uri="{9D8B030D-6E8A-4147-A177-3AD203B41FA5}">
                      <a16:colId xmlns:a16="http://schemas.microsoft.com/office/drawing/2014/main" val="4161801785"/>
                    </a:ext>
                  </a:extLst>
                </a:gridCol>
                <a:gridCol w="513965">
                  <a:extLst>
                    <a:ext uri="{9D8B030D-6E8A-4147-A177-3AD203B41FA5}">
                      <a16:colId xmlns:a16="http://schemas.microsoft.com/office/drawing/2014/main" val="1926776413"/>
                    </a:ext>
                  </a:extLst>
                </a:gridCol>
                <a:gridCol w="513965">
                  <a:extLst>
                    <a:ext uri="{9D8B030D-6E8A-4147-A177-3AD203B41FA5}">
                      <a16:colId xmlns:a16="http://schemas.microsoft.com/office/drawing/2014/main" val="3577068692"/>
                    </a:ext>
                  </a:extLst>
                </a:gridCol>
                <a:gridCol w="375449">
                  <a:extLst>
                    <a:ext uri="{9D8B030D-6E8A-4147-A177-3AD203B41FA5}">
                      <a16:colId xmlns:a16="http://schemas.microsoft.com/office/drawing/2014/main" val="720379852"/>
                    </a:ext>
                  </a:extLst>
                </a:gridCol>
                <a:gridCol w="375449">
                  <a:extLst>
                    <a:ext uri="{9D8B030D-6E8A-4147-A177-3AD203B41FA5}">
                      <a16:colId xmlns:a16="http://schemas.microsoft.com/office/drawing/2014/main" val="619511670"/>
                    </a:ext>
                  </a:extLst>
                </a:gridCol>
                <a:gridCol w="375449">
                  <a:extLst>
                    <a:ext uri="{9D8B030D-6E8A-4147-A177-3AD203B41FA5}">
                      <a16:colId xmlns:a16="http://schemas.microsoft.com/office/drawing/2014/main" val="3123500394"/>
                    </a:ext>
                  </a:extLst>
                </a:gridCol>
                <a:gridCol w="447623">
                  <a:extLst>
                    <a:ext uri="{9D8B030D-6E8A-4147-A177-3AD203B41FA5}">
                      <a16:colId xmlns:a16="http://schemas.microsoft.com/office/drawing/2014/main" val="604187852"/>
                    </a:ext>
                  </a:extLst>
                </a:gridCol>
                <a:gridCol w="651751">
                  <a:extLst>
                    <a:ext uri="{9D8B030D-6E8A-4147-A177-3AD203B41FA5}">
                      <a16:colId xmlns:a16="http://schemas.microsoft.com/office/drawing/2014/main" val="4006223356"/>
                    </a:ext>
                  </a:extLst>
                </a:gridCol>
                <a:gridCol w="951381">
                  <a:extLst>
                    <a:ext uri="{9D8B030D-6E8A-4147-A177-3AD203B41FA5}">
                      <a16:colId xmlns:a16="http://schemas.microsoft.com/office/drawing/2014/main" val="3079348675"/>
                    </a:ext>
                  </a:extLst>
                </a:gridCol>
                <a:gridCol w="951381">
                  <a:extLst>
                    <a:ext uri="{9D8B030D-6E8A-4147-A177-3AD203B41FA5}">
                      <a16:colId xmlns:a16="http://schemas.microsoft.com/office/drawing/2014/main" val="1519654094"/>
                    </a:ext>
                  </a:extLst>
                </a:gridCol>
                <a:gridCol w="381281">
                  <a:extLst>
                    <a:ext uri="{9D8B030D-6E8A-4147-A177-3AD203B41FA5}">
                      <a16:colId xmlns:a16="http://schemas.microsoft.com/office/drawing/2014/main" val="377145915"/>
                    </a:ext>
                  </a:extLst>
                </a:gridCol>
                <a:gridCol w="378366">
                  <a:extLst>
                    <a:ext uri="{9D8B030D-6E8A-4147-A177-3AD203B41FA5}">
                      <a16:colId xmlns:a16="http://schemas.microsoft.com/office/drawing/2014/main" val="3580648938"/>
                    </a:ext>
                  </a:extLst>
                </a:gridCol>
              </a:tblGrid>
              <a:tr h="278207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5.2 Promovimi i arsimit dhe kulturës: shkolla të reja, qendra sociale, shkolla të formimit profesional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Institut</a:t>
                      </a:r>
                      <a:r>
                        <a:rPr lang="en-US" sz="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ri</a:t>
                      </a:r>
                      <a:r>
                        <a:rPr lang="en-US" sz="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profesional</a:t>
                      </a:r>
                      <a:endParaRPr lang="en-GB" sz="10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0139579"/>
                  </a:ext>
                </a:extLst>
              </a:tr>
              <a:tr h="71033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Restaurimi i shkollave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3906040"/>
                  </a:ext>
                </a:extLst>
              </a:tr>
              <a:tr h="418220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5.3 Zgjerimi/ndërtimi i varrezave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Zgjerimi i varrezave ekzistuese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183681"/>
                  </a:ext>
                </a:extLst>
              </a:tr>
              <a:tr h="41822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Përmirësimi i varrezave ekzistuese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670416"/>
                  </a:ext>
                </a:extLst>
              </a:tr>
              <a:tr h="5250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5.4 Zhvillimi urban i Shijakut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6480"/>
                  </a:ext>
                </a:extLst>
              </a:tr>
              <a:tr h="702352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6.1 </a:t>
                      </a:r>
                      <a:r>
                        <a:rPr lang="en-US" sz="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Promovimi</a:t>
                      </a:r>
                      <a:r>
                        <a:rPr lang="en-US" sz="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ripërdorimit</a:t>
                      </a:r>
                      <a:r>
                        <a:rPr lang="en-US" sz="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tarracave</a:t>
                      </a:r>
                      <a:r>
                        <a:rPr lang="en-US" sz="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malore</a:t>
                      </a:r>
                      <a:r>
                        <a:rPr lang="en-US" sz="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8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kodrinore</a:t>
                      </a:r>
                      <a:r>
                        <a:rPr lang="en-US" sz="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Kultivimi i ullinjve të cilësisë së lartë në territore 10-20 ha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882243"/>
                  </a:ext>
                </a:extLst>
              </a:tr>
              <a:tr h="70235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Kultivimi i vreshtave të cilësisë së lartë në territore 10-20 ha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5467458"/>
                  </a:ext>
                </a:extLst>
              </a:tr>
              <a:tr h="70235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Kultivimi i pemishteve të cilësisë së lartë në territore 10-20 ha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597" marR="54597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359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541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AB5A2-60ED-1AAD-3A0B-407B4156D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4C0325-8D28-0D18-2F8C-74CE5466B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– VLERËSIMI I NDIKIMEVE NË MJEDIS TË PPV-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498A188-CBC3-6FE7-3A17-34B3A3D4F074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9807906F-DC92-8EC5-8907-32512E3A3B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0569F6-236D-2F73-8D63-00CC5D6FC1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A2BE03-9483-A4C0-2E65-3614A01F597D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28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CBE7023-F0FC-3E44-7707-14A36E6015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732889"/>
              </p:ext>
            </p:extLst>
          </p:nvPr>
        </p:nvGraphicFramePr>
        <p:xfrm>
          <a:off x="688849" y="1865376"/>
          <a:ext cx="10984989" cy="3998998"/>
        </p:xfrm>
        <a:graphic>
          <a:graphicData uri="http://schemas.openxmlformats.org/drawingml/2006/table">
            <a:tbl>
              <a:tblPr firstRow="1" firstCol="1" bandRow="1"/>
              <a:tblGrid>
                <a:gridCol w="1299299">
                  <a:extLst>
                    <a:ext uri="{9D8B030D-6E8A-4147-A177-3AD203B41FA5}">
                      <a16:colId xmlns:a16="http://schemas.microsoft.com/office/drawing/2014/main" val="2585039162"/>
                    </a:ext>
                  </a:extLst>
                </a:gridCol>
                <a:gridCol w="1255201">
                  <a:extLst>
                    <a:ext uri="{9D8B030D-6E8A-4147-A177-3AD203B41FA5}">
                      <a16:colId xmlns:a16="http://schemas.microsoft.com/office/drawing/2014/main" val="3240263501"/>
                    </a:ext>
                  </a:extLst>
                </a:gridCol>
                <a:gridCol w="389001">
                  <a:extLst>
                    <a:ext uri="{9D8B030D-6E8A-4147-A177-3AD203B41FA5}">
                      <a16:colId xmlns:a16="http://schemas.microsoft.com/office/drawing/2014/main" val="1613575473"/>
                    </a:ext>
                  </a:extLst>
                </a:gridCol>
                <a:gridCol w="409477">
                  <a:extLst>
                    <a:ext uri="{9D8B030D-6E8A-4147-A177-3AD203B41FA5}">
                      <a16:colId xmlns:a16="http://schemas.microsoft.com/office/drawing/2014/main" val="852012056"/>
                    </a:ext>
                  </a:extLst>
                </a:gridCol>
                <a:gridCol w="406326">
                  <a:extLst>
                    <a:ext uri="{9D8B030D-6E8A-4147-A177-3AD203B41FA5}">
                      <a16:colId xmlns:a16="http://schemas.microsoft.com/office/drawing/2014/main" val="1040515335"/>
                    </a:ext>
                  </a:extLst>
                </a:gridCol>
                <a:gridCol w="406326">
                  <a:extLst>
                    <a:ext uri="{9D8B030D-6E8A-4147-A177-3AD203B41FA5}">
                      <a16:colId xmlns:a16="http://schemas.microsoft.com/office/drawing/2014/main" val="458850870"/>
                    </a:ext>
                  </a:extLst>
                </a:gridCol>
                <a:gridCol w="406326">
                  <a:extLst>
                    <a:ext uri="{9D8B030D-6E8A-4147-A177-3AD203B41FA5}">
                      <a16:colId xmlns:a16="http://schemas.microsoft.com/office/drawing/2014/main" val="2943070707"/>
                    </a:ext>
                  </a:extLst>
                </a:gridCol>
                <a:gridCol w="361442">
                  <a:extLst>
                    <a:ext uri="{9D8B030D-6E8A-4147-A177-3AD203B41FA5}">
                      <a16:colId xmlns:a16="http://schemas.microsoft.com/office/drawing/2014/main" val="2012865368"/>
                    </a:ext>
                  </a:extLst>
                </a:gridCol>
                <a:gridCol w="440188">
                  <a:extLst>
                    <a:ext uri="{9D8B030D-6E8A-4147-A177-3AD203B41FA5}">
                      <a16:colId xmlns:a16="http://schemas.microsoft.com/office/drawing/2014/main" val="3170837377"/>
                    </a:ext>
                  </a:extLst>
                </a:gridCol>
                <a:gridCol w="442550">
                  <a:extLst>
                    <a:ext uri="{9D8B030D-6E8A-4147-A177-3AD203B41FA5}">
                      <a16:colId xmlns:a16="http://schemas.microsoft.com/office/drawing/2014/main" val="3501746368"/>
                    </a:ext>
                  </a:extLst>
                </a:gridCol>
                <a:gridCol w="555156">
                  <a:extLst>
                    <a:ext uri="{9D8B030D-6E8A-4147-A177-3AD203B41FA5}">
                      <a16:colId xmlns:a16="http://schemas.microsoft.com/office/drawing/2014/main" val="1842441172"/>
                    </a:ext>
                  </a:extLst>
                </a:gridCol>
                <a:gridCol w="361442">
                  <a:extLst>
                    <a:ext uri="{9D8B030D-6E8A-4147-A177-3AD203B41FA5}">
                      <a16:colId xmlns:a16="http://schemas.microsoft.com/office/drawing/2014/main" val="874987745"/>
                    </a:ext>
                  </a:extLst>
                </a:gridCol>
                <a:gridCol w="405539">
                  <a:extLst>
                    <a:ext uri="{9D8B030D-6E8A-4147-A177-3AD203B41FA5}">
                      <a16:colId xmlns:a16="http://schemas.microsoft.com/office/drawing/2014/main" val="1531902790"/>
                    </a:ext>
                  </a:extLst>
                </a:gridCol>
                <a:gridCol w="405539">
                  <a:extLst>
                    <a:ext uri="{9D8B030D-6E8A-4147-A177-3AD203B41FA5}">
                      <a16:colId xmlns:a16="http://schemas.microsoft.com/office/drawing/2014/main" val="1777718972"/>
                    </a:ext>
                  </a:extLst>
                </a:gridCol>
                <a:gridCol w="405539">
                  <a:extLst>
                    <a:ext uri="{9D8B030D-6E8A-4147-A177-3AD203B41FA5}">
                      <a16:colId xmlns:a16="http://schemas.microsoft.com/office/drawing/2014/main" val="3186076603"/>
                    </a:ext>
                  </a:extLst>
                </a:gridCol>
                <a:gridCol w="483496">
                  <a:extLst>
                    <a:ext uri="{9D8B030D-6E8A-4147-A177-3AD203B41FA5}">
                      <a16:colId xmlns:a16="http://schemas.microsoft.com/office/drawing/2014/main" val="4141010843"/>
                    </a:ext>
                  </a:extLst>
                </a:gridCol>
                <a:gridCol w="703985">
                  <a:extLst>
                    <a:ext uri="{9D8B030D-6E8A-4147-A177-3AD203B41FA5}">
                      <a16:colId xmlns:a16="http://schemas.microsoft.com/office/drawing/2014/main" val="623075736"/>
                    </a:ext>
                  </a:extLst>
                </a:gridCol>
                <a:gridCol w="1027628">
                  <a:extLst>
                    <a:ext uri="{9D8B030D-6E8A-4147-A177-3AD203B41FA5}">
                      <a16:colId xmlns:a16="http://schemas.microsoft.com/office/drawing/2014/main" val="3113200402"/>
                    </a:ext>
                  </a:extLst>
                </a:gridCol>
                <a:gridCol w="411840">
                  <a:extLst>
                    <a:ext uri="{9D8B030D-6E8A-4147-A177-3AD203B41FA5}">
                      <a16:colId xmlns:a16="http://schemas.microsoft.com/office/drawing/2014/main" val="3830305448"/>
                    </a:ext>
                  </a:extLst>
                </a:gridCol>
                <a:gridCol w="408689">
                  <a:extLst>
                    <a:ext uri="{9D8B030D-6E8A-4147-A177-3AD203B41FA5}">
                      <a16:colId xmlns:a16="http://schemas.microsoft.com/office/drawing/2014/main" val="1406978387"/>
                    </a:ext>
                  </a:extLst>
                </a:gridCol>
              </a:tblGrid>
              <a:tr h="12371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6.2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Ruajtja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përmirësimi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bujqësisë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së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përzierë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familjare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në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terrenet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kodrinore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fushore</a:t>
                      </a:r>
                      <a:endParaRPr lang="en-GB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Kultivimi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perimeve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pemishteve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frutore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lokale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specializuara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në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0.4 - 1.5 ha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tokë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me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cilësi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mirë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(serra </a:t>
                      </a:r>
                      <a:r>
                        <a:rPr lang="en-US" sz="9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plastike</a:t>
                      </a:r>
                      <a:r>
                        <a:rPr lang="en-US" sz="9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9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343986"/>
                  </a:ext>
                </a:extLst>
              </a:tr>
              <a:tr h="615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6.3 Mbështetja dhe promovimi i strukturave të shërbimit për bujqësinë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Sigurimi i një rrjeti të gjerë të magazinash, fermash, stallash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843094"/>
                  </a:ext>
                </a:extLst>
              </a:tr>
              <a:tr h="11126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6.4 Sistemimi i sistemit të vaditjes dhe kullimit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Rimëmkembja e rrjetit te kullimit dhe ujitjes sipërfaqësore në zonat me prioritet në kultivimin e cilësisë së lartë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868606"/>
                  </a:ext>
                </a:extLst>
              </a:tr>
              <a:tr h="1034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6.5 Promovimi i ekonomisë vendase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Ndërtimi i tregjeve për tregtimin e produkteve lokale (strategjia e kilometrit 0)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71" marR="46371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8207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1990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0AE99-5AE9-0DBE-1E3C-C6B0C0CAA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E1ED947-7204-180D-5877-FE2904132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– VLERËSIMI I NDIKIMEVE NË MJEDIS TË PPV-</a:t>
            </a:r>
            <a:r>
              <a:rPr lang="en-GB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endParaRPr lang="en-GB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163F52B-FDE4-61DA-BD22-66747E9C374D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835AD46-A20D-31A7-889C-0E5B871E74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16AA28-D68C-A468-EC8C-822FC2BE8A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21014ED-4538-EB5D-08D0-83621CFD0901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29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AC5FA0A-97CE-A671-873E-D784CCE84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915357"/>
              </p:ext>
            </p:extLst>
          </p:nvPr>
        </p:nvGraphicFramePr>
        <p:xfrm>
          <a:off x="688849" y="2020028"/>
          <a:ext cx="10984989" cy="3083085"/>
        </p:xfrm>
        <a:graphic>
          <a:graphicData uri="http://schemas.openxmlformats.org/drawingml/2006/table">
            <a:tbl>
              <a:tblPr firstRow="1" firstCol="1" bandRow="1"/>
              <a:tblGrid>
                <a:gridCol w="1299300">
                  <a:extLst>
                    <a:ext uri="{9D8B030D-6E8A-4147-A177-3AD203B41FA5}">
                      <a16:colId xmlns:a16="http://schemas.microsoft.com/office/drawing/2014/main" val="2445240751"/>
                    </a:ext>
                  </a:extLst>
                </a:gridCol>
                <a:gridCol w="1255203">
                  <a:extLst>
                    <a:ext uri="{9D8B030D-6E8A-4147-A177-3AD203B41FA5}">
                      <a16:colId xmlns:a16="http://schemas.microsoft.com/office/drawing/2014/main" val="1800517617"/>
                    </a:ext>
                  </a:extLst>
                </a:gridCol>
                <a:gridCol w="389002">
                  <a:extLst>
                    <a:ext uri="{9D8B030D-6E8A-4147-A177-3AD203B41FA5}">
                      <a16:colId xmlns:a16="http://schemas.microsoft.com/office/drawing/2014/main" val="708975028"/>
                    </a:ext>
                  </a:extLst>
                </a:gridCol>
                <a:gridCol w="409476">
                  <a:extLst>
                    <a:ext uri="{9D8B030D-6E8A-4147-A177-3AD203B41FA5}">
                      <a16:colId xmlns:a16="http://schemas.microsoft.com/office/drawing/2014/main" val="2898924183"/>
                    </a:ext>
                  </a:extLst>
                </a:gridCol>
                <a:gridCol w="406327">
                  <a:extLst>
                    <a:ext uri="{9D8B030D-6E8A-4147-A177-3AD203B41FA5}">
                      <a16:colId xmlns:a16="http://schemas.microsoft.com/office/drawing/2014/main" val="1934715785"/>
                    </a:ext>
                  </a:extLst>
                </a:gridCol>
                <a:gridCol w="406327">
                  <a:extLst>
                    <a:ext uri="{9D8B030D-6E8A-4147-A177-3AD203B41FA5}">
                      <a16:colId xmlns:a16="http://schemas.microsoft.com/office/drawing/2014/main" val="4187573267"/>
                    </a:ext>
                  </a:extLst>
                </a:gridCol>
                <a:gridCol w="406327">
                  <a:extLst>
                    <a:ext uri="{9D8B030D-6E8A-4147-A177-3AD203B41FA5}">
                      <a16:colId xmlns:a16="http://schemas.microsoft.com/office/drawing/2014/main" val="71384496"/>
                    </a:ext>
                  </a:extLst>
                </a:gridCol>
                <a:gridCol w="361441">
                  <a:extLst>
                    <a:ext uri="{9D8B030D-6E8A-4147-A177-3AD203B41FA5}">
                      <a16:colId xmlns:a16="http://schemas.microsoft.com/office/drawing/2014/main" val="1613768621"/>
                    </a:ext>
                  </a:extLst>
                </a:gridCol>
                <a:gridCol w="440187">
                  <a:extLst>
                    <a:ext uri="{9D8B030D-6E8A-4147-A177-3AD203B41FA5}">
                      <a16:colId xmlns:a16="http://schemas.microsoft.com/office/drawing/2014/main" val="3353162320"/>
                    </a:ext>
                  </a:extLst>
                </a:gridCol>
                <a:gridCol w="442550">
                  <a:extLst>
                    <a:ext uri="{9D8B030D-6E8A-4147-A177-3AD203B41FA5}">
                      <a16:colId xmlns:a16="http://schemas.microsoft.com/office/drawing/2014/main" val="3880320935"/>
                    </a:ext>
                  </a:extLst>
                </a:gridCol>
                <a:gridCol w="555155">
                  <a:extLst>
                    <a:ext uri="{9D8B030D-6E8A-4147-A177-3AD203B41FA5}">
                      <a16:colId xmlns:a16="http://schemas.microsoft.com/office/drawing/2014/main" val="1169255711"/>
                    </a:ext>
                  </a:extLst>
                </a:gridCol>
                <a:gridCol w="361441">
                  <a:extLst>
                    <a:ext uri="{9D8B030D-6E8A-4147-A177-3AD203B41FA5}">
                      <a16:colId xmlns:a16="http://schemas.microsoft.com/office/drawing/2014/main" val="2785283400"/>
                    </a:ext>
                  </a:extLst>
                </a:gridCol>
                <a:gridCol w="405539">
                  <a:extLst>
                    <a:ext uri="{9D8B030D-6E8A-4147-A177-3AD203B41FA5}">
                      <a16:colId xmlns:a16="http://schemas.microsoft.com/office/drawing/2014/main" val="3669373621"/>
                    </a:ext>
                  </a:extLst>
                </a:gridCol>
                <a:gridCol w="405539">
                  <a:extLst>
                    <a:ext uri="{9D8B030D-6E8A-4147-A177-3AD203B41FA5}">
                      <a16:colId xmlns:a16="http://schemas.microsoft.com/office/drawing/2014/main" val="147601299"/>
                    </a:ext>
                  </a:extLst>
                </a:gridCol>
                <a:gridCol w="405539">
                  <a:extLst>
                    <a:ext uri="{9D8B030D-6E8A-4147-A177-3AD203B41FA5}">
                      <a16:colId xmlns:a16="http://schemas.microsoft.com/office/drawing/2014/main" val="2840790143"/>
                    </a:ext>
                  </a:extLst>
                </a:gridCol>
                <a:gridCol w="483497">
                  <a:extLst>
                    <a:ext uri="{9D8B030D-6E8A-4147-A177-3AD203B41FA5}">
                      <a16:colId xmlns:a16="http://schemas.microsoft.com/office/drawing/2014/main" val="1030911229"/>
                    </a:ext>
                  </a:extLst>
                </a:gridCol>
                <a:gridCol w="703984">
                  <a:extLst>
                    <a:ext uri="{9D8B030D-6E8A-4147-A177-3AD203B41FA5}">
                      <a16:colId xmlns:a16="http://schemas.microsoft.com/office/drawing/2014/main" val="3244708974"/>
                    </a:ext>
                  </a:extLst>
                </a:gridCol>
                <a:gridCol w="1027628">
                  <a:extLst>
                    <a:ext uri="{9D8B030D-6E8A-4147-A177-3AD203B41FA5}">
                      <a16:colId xmlns:a16="http://schemas.microsoft.com/office/drawing/2014/main" val="608767707"/>
                    </a:ext>
                  </a:extLst>
                </a:gridCol>
                <a:gridCol w="411838">
                  <a:extLst>
                    <a:ext uri="{9D8B030D-6E8A-4147-A177-3AD203B41FA5}">
                      <a16:colId xmlns:a16="http://schemas.microsoft.com/office/drawing/2014/main" val="3476806837"/>
                    </a:ext>
                  </a:extLst>
                </a:gridCol>
                <a:gridCol w="408689">
                  <a:extLst>
                    <a:ext uri="{9D8B030D-6E8A-4147-A177-3AD203B41FA5}">
                      <a16:colId xmlns:a16="http://schemas.microsoft.com/office/drawing/2014/main" val="765448635"/>
                    </a:ext>
                  </a:extLst>
                </a:gridCol>
              </a:tblGrid>
              <a:tr h="1450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6.6 Promovimi i edukimit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Shkolla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lokale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per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trajnimin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rreth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teknikave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bujqësore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në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lidhje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me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territorin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lokal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produktet</a:t>
                      </a:r>
                      <a:r>
                        <a:rPr lang="en-US" sz="10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specifike</a:t>
                      </a:r>
                      <a:endParaRPr lang="en-GB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7424455"/>
                  </a:ext>
                </a:extLst>
              </a:tr>
              <a:tr h="16328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6.7 Promovimi i konsumimit të energjisë alternative të rinovueshme (biomasës)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Prodhimi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biomasës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cungishteve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biomasës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në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shkallë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vogël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në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zona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papërshtatshme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bujqësi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përdorim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privat</a:t>
                      </a: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5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240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177CD-34D4-0985-79D8-DB8BF2B40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1CA3E00-EB26-16AC-A722-30A5158F5B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– MASAT PËR MBROJTJEN E MJEDISIT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E0C460C-9E47-0821-A3E7-105DBBF22D01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F3EF4303-5B81-CD1E-48DE-FEB6D0FE34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AB962B-AACD-CCF4-D9C5-482BAE2BD2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0E4AB7-564B-1ABA-3E93-4F1E4FD6D808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D5B89B4-E164-EFB5-2088-29232B477637}"/>
              </a:ext>
            </a:extLst>
          </p:cNvPr>
          <p:cNvSpPr txBox="1"/>
          <p:nvPr/>
        </p:nvSpPr>
        <p:spPr>
          <a:xfrm>
            <a:off x="688847" y="1865376"/>
            <a:ext cx="1098499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9.1 Masa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burimeve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ujore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sipërfaqësore</a:t>
            </a:r>
            <a:endParaRPr lang="en-GB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ndalojë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urgjentisht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shfrytëzimin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përgjatë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rrjedhjes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Erzen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bashkëpunojë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Tiranë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largimin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menjëhershëm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impianteve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prodhimit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brigjet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shtrati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Erzenit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rehabilitojë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shtratin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dëmtuara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përgjatë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Erzen,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inxhinierike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rrugë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etj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Rehabilitimi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venddepozitimit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mbetjeve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ekzistuese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Pastrimi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venddepozitimeve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mbetjeve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ngurta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përgjatë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shtretërve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lumenjëve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përrenjëve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hartojë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kontrrollin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zbatueshmërisë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Lejeve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bashkëpunim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ARM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Tiranë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Durrës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AKM)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subjekete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shkarkojnë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mbetje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dëmtojnë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cilësinë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ujërave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sipërfaqësore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nëntokësore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Mira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Bujqësore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vendor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ndërbashkiak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menaxhimin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Erzen.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mujor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mundësisht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ujërave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Erzen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stacioneve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lumenjve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problematike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22580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48BB3-6207-780B-3AE4-BCE742835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B24CAD8-A9C4-E3C9-B97E-5F73A1628D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– MASAT PËR MBROJTJEN E MJEDISIT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AFDCC5F-A140-DCC7-F8BD-095D3FED184F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E3CA8E1-E959-39FC-D9D6-A7D954FA6A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C4F34D-D395-8119-2F62-149C88CEF3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DA37BF-E972-8325-B0D0-126403FA76D8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FF9BBB6-5D64-BCAC-0B7C-9F39E16F0AD2}"/>
              </a:ext>
            </a:extLst>
          </p:cNvPr>
          <p:cNvSpPr txBox="1"/>
          <p:nvPr/>
        </p:nvSpPr>
        <p:spPr>
          <a:xfrm>
            <a:off x="688847" y="1865376"/>
            <a:ext cx="1098499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9.2 Masa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burimeve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ujore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nëntokësore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akuiferët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Tx/>
              <a:buChar char="-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Bashkia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bashkëpunojë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Tiranës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ABU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Ishëm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-Erzen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shfrytëzimit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zhavorroreve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shtratin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Erzen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ruajtjen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ekuilibrave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hidrodinamike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hidrokimikë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ushqimit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akuiferit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ujëmbajtës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ndalojë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dhënien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shfrytëzimit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ndjeshme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(zona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afërsi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Mulletit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Ndroqit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Rromanatit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Tiranë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ruajtjen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ekulibrave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hidrodinamikë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akuiferit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ndalojë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shfrytëzimit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menjëhershëm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shkarkimit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ujërave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ndotura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ndotura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bardha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industriale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Erzen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FDDBD3-1DC5-6975-48B5-D2548E975098}"/>
              </a:ext>
            </a:extLst>
          </p:cNvPr>
          <p:cNvSpPr txBox="1"/>
          <p:nvPr/>
        </p:nvSpPr>
        <p:spPr>
          <a:xfrm>
            <a:off x="688846" y="4296060"/>
            <a:ext cx="1098499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9.3 Masa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peizazhit</a:t>
            </a:r>
            <a:endParaRPr lang="en-GB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Peizazhi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Urban: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Futja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ndërthurja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përbërësve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peizazhit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brendësi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urbane 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sipërfaqe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gjelbra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sipërfaqe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Peizazhi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synohet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peizazhit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nëpërmjet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pyllëzuara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uljes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fragmentimit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Peizazhi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rural: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peizazhit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rural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pandashme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peizazhit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85299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9F5C5-DC2C-A598-B9ED-A26FA6382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3A08448-1FF0-E2D0-A017-13A887AEAE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– MASAT PËR MBROJTJEN E MJEDISIT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F22B119-24CC-FAF4-B41E-A3F2169620A3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0D614EB1-953E-DF1E-D7D0-9CDB8CCE94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DBF4F8-36E8-47A2-9E65-FDD2F2EADA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C3339A-146A-3EBA-83CB-C60C00DA82AF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32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0FB0325-1734-D74D-17A9-08D9813EC664}"/>
              </a:ext>
            </a:extLst>
          </p:cNvPr>
          <p:cNvSpPr txBox="1"/>
          <p:nvPr/>
        </p:nvSpPr>
        <p:spPr>
          <a:xfrm>
            <a:off x="688847" y="1924811"/>
            <a:ext cx="1098499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9.4 Masa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biodiversitetit</a:t>
            </a:r>
            <a:endParaRPr lang="en-GB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Planit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Menaxhimit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Biodiversitetit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qëndrueshëm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brendësi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Inventarizimi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përditësimi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vazhdueshëm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Planit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Mbarështimit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Fondit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Kullosor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Planit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Mbarështimit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Bimeve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Mjekësore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Aromatike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Bashkëpunimi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fermerët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mbarështimin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ruajtjen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biodiversitetit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blektorale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lokale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rrezikuara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rrezikuara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shkallë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moratoriumit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gjuetisë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prerjeve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4167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4F5EF-81D3-391D-A943-5AAC0F937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653E2B4-2069-9317-0979-ECD48E3C4C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– MASAT PËR MBROJTJEN E MJEDISIT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E99C09F-B5E7-7768-60DD-E86A1ADF2F83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BBCC597-E4CF-20F5-EAE4-3B9A8DA453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70B61F-615E-D61E-5A68-606D00371B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C96C53B-51AE-96E1-0D2E-AA1170C89F2D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33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2F9E27B-A95A-8F95-14AF-8B2DFFF8A45B}"/>
              </a:ext>
            </a:extLst>
          </p:cNvPr>
          <p:cNvSpPr txBox="1"/>
          <p:nvPr/>
        </p:nvSpPr>
        <p:spPr>
          <a:xfrm>
            <a:off x="688847" y="1833365"/>
            <a:ext cx="1098499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9.5 Masa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cilësisë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ajrit</a:t>
            </a:r>
            <a:endParaRPr lang="en-GB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Planit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Afatshkurtër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PM10, NO2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Benzenin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Përfshirjen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ajrit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Planet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Sektoriale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transportit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transportit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rrugor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urban, industrial,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etj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Bashkëpunimin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strukturën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inspektuese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fushën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normave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shkarkimeve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sektori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ndërtimeve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etj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projekteve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ardhmen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lëvizjen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qytetarëve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transport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transport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alternativ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këmbësor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bicikleta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etj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Menaxhimi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mbetjeve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parimeve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(duke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shmangur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djegien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tyre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parashikuar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kapjen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gazrave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lëshojnë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mbetjet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shpërbërjes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tyre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jashtë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venddepozitimit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mbetjeve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Krijimi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stacioneve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përhershme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ajrit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mundësisht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(24/7)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ajrit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urbane (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Qytetin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Shijakut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zonën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Maminas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Xhafzotaj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37974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2899E-826B-D6E1-D02F-63E35A87A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28D0A23-6340-7E44-D792-8F34BD213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– MASAT PËR MBROJTJEN E MJEDISIT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7071BD2-9D8D-97DB-D5EC-5B6086EE2662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28E6AE87-BD4C-087B-2582-CC03ED0819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415AE8-9FB0-6F9F-D4E5-9240B0D3CC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54CE35E-FD20-A40E-0D4F-731103F7F7D2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34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1A590C4-97F2-EB30-EF8C-0F6B97472CF8}"/>
              </a:ext>
            </a:extLst>
          </p:cNvPr>
          <p:cNvSpPr txBox="1"/>
          <p:nvPr/>
        </p:nvSpPr>
        <p:spPr>
          <a:xfrm>
            <a:off x="688847" y="1833365"/>
            <a:ext cx="1098499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9.6 Masa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tokës</a:t>
            </a:r>
            <a:r>
              <a:rPr lang="en-GB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territoit</a:t>
            </a:r>
            <a:endParaRPr lang="en-GB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Kufizimi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sipërfaqeve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kalojnë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pyjore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urbane,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fenomen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krijon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rrëshqitje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dheut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tjetërsuar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kështu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morfologjinë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ndodh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Planit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Sipërfaqeve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Pyjore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sipërfaqeve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gërryera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braktisura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zhveshura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shpyllëzuara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Inventarizimi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fondit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pyjor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kullosor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dihet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sipërfaqja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aktuale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Planit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Mbarshtimit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pyjeve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kullotave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ujitës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kullues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Ruajtja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bujqësore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ndërtimet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830324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CB98A-1AB4-37DC-9586-C84E515E2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F51134B-20B0-2A22-1707-FAF4F679C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847" y="1363979"/>
            <a:ext cx="10984991" cy="50139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GB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– MONITORIMI I ZBATIMIT TË PLANIT TË PËRGJITHSHËM VENDOR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438B21D-18FA-AC22-78CC-B61E2647D8E4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023BDBB4-6CDE-D002-0B7E-112FD5861F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44C21B-6DDB-3F51-CD6B-CB3CFBA7BD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7976809-3418-D526-6C39-184DAB4D13D0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32CDBDA-6904-43B2-7195-40E07ADA5B87}"/>
              </a:ext>
            </a:extLst>
          </p:cNvPr>
          <p:cNvSpPr txBox="1"/>
          <p:nvPr/>
        </p:nvSpPr>
        <p:spPr>
          <a:xfrm>
            <a:off x="688847" y="1833365"/>
            <a:ext cx="1098499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Vendor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përbëhet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projekte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nëpërmjet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synohet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disiplinimi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tipologjisë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funksionimit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hapsinor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Bashkisë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Shijak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përbërësit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fizikë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infrastrukturorë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natyrorë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Neni 15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nr. 91/2013 “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Strategjik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parashikon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garantohet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kryesore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verifikimi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arritjes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paracaktuar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presupozon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njësive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matëse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monitorimin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fazës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menaxhimit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Verifikimi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pasojë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vepruese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Verifikimi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qëndrueshmërinë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identifikuara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Mjedisor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Indentifikimi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ndikimeve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paparashikuara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nevojës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rimodelimit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përmbajtjes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vepruese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adoptimi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korrigjuese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evidentohen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indikatorët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Informimi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autoriteteve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publikut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periodike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monitorimit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nëpërmjet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raportimit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vazhdueshëm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62503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A3E8C-E541-8541-E535-F4C14CC1A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6E1A01-F0E4-B9D3-8F1C-DABEFAF847BD}"/>
              </a:ext>
            </a:extLst>
          </p:cNvPr>
          <p:cNvGraphicFramePr>
            <a:graphicFrameLocks noGrp="1"/>
          </p:cNvGraphicFramePr>
          <p:nvPr/>
        </p:nvGraphicFramePr>
        <p:xfrm>
          <a:off x="688848" y="355251"/>
          <a:ext cx="10984991" cy="949293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2431448832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4894030"/>
                    </a:ext>
                  </a:extLst>
                </a:gridCol>
                <a:gridCol w="2016953">
                  <a:extLst>
                    <a:ext uri="{9D8B030D-6E8A-4147-A177-3AD203B41FA5}">
                      <a16:colId xmlns:a16="http://schemas.microsoft.com/office/drawing/2014/main" val="650304535"/>
                    </a:ext>
                  </a:extLst>
                </a:gridCol>
              </a:tblGrid>
              <a:tr h="64449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4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VLERËSIMI STRATEGJIK MJEDISOR I PLANIT TË PËRGJITHSHËM VENDOR (PPV) TË BASHKISË SHIJAK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8751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0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BASHKIA SHIJAK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5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RAPORTI PARAPRAK I VLERËSIMIT STRATEGJIK MJEDISOR (VSM)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“E.C.D.S-GROUP” </a:t>
                      </a:r>
                      <a:r>
                        <a:rPr lang="en-US" sz="10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Sh.p.k</a:t>
                      </a:r>
                      <a:r>
                        <a:rPr lang="en-US" sz="10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8889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49FEFD17-109D-613D-D8A1-981A9870D2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227" y="414687"/>
            <a:ext cx="42545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BE70B4-4E29-C3B4-9BE6-B4275E7E96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862" y="414687"/>
            <a:ext cx="676275" cy="47180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DC8179-9BE6-690E-36EE-2F081D0C3CAD}"/>
              </a:ext>
            </a:extLst>
          </p:cNvPr>
          <p:cNvGraphicFramePr>
            <a:graphicFrameLocks noGrp="1"/>
          </p:cNvGraphicFramePr>
          <p:nvPr/>
        </p:nvGraphicFramePr>
        <p:xfrm>
          <a:off x="688847" y="6502749"/>
          <a:ext cx="10984992" cy="213610"/>
        </p:xfrm>
        <a:graphic>
          <a:graphicData uri="http://schemas.openxmlformats.org/drawingml/2006/table">
            <a:tbl>
              <a:tblPr firstRow="1" firstCol="1" bandRow="1"/>
              <a:tblGrid>
                <a:gridCol w="2398694">
                  <a:extLst>
                    <a:ext uri="{9D8B030D-6E8A-4147-A177-3AD203B41FA5}">
                      <a16:colId xmlns:a16="http://schemas.microsoft.com/office/drawing/2014/main" val="3009177400"/>
                    </a:ext>
                  </a:extLst>
                </a:gridCol>
                <a:gridCol w="6569344">
                  <a:extLst>
                    <a:ext uri="{9D8B030D-6E8A-4147-A177-3AD203B41FA5}">
                      <a16:colId xmlns:a16="http://schemas.microsoft.com/office/drawing/2014/main" val="3852173075"/>
                    </a:ext>
                  </a:extLst>
                </a:gridCol>
                <a:gridCol w="2016954">
                  <a:extLst>
                    <a:ext uri="{9D8B030D-6E8A-4147-A177-3AD203B41FA5}">
                      <a16:colId xmlns:a16="http://schemas.microsoft.com/office/drawing/2014/main" val="2217985424"/>
                    </a:ext>
                  </a:extLst>
                </a:gridCol>
              </a:tblGrid>
              <a:tr h="213610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Versioni 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Gusht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US" sz="12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Faqe</a:t>
                      </a:r>
                      <a:r>
                        <a:rPr lang="en-US" sz="12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fld id="{0B27A5D6-A758-4BC6-9846-82A68B619BBA}" type="slidenum">
                        <a:rPr lang="en-US" sz="1200" b="1" kern="100" smtClean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</a:t>
                      </a:fld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682697"/>
                  </a:ext>
                </a:extLst>
              </a:tr>
            </a:tbl>
          </a:graphicData>
        </a:graphic>
      </p:graphicFrame>
      <p:sp>
        <p:nvSpPr>
          <p:cNvPr id="7" name="Subtitle 5">
            <a:extLst>
              <a:ext uri="{FF2B5EF4-FFF2-40B4-BE49-F238E27FC236}">
                <a16:creationId xmlns:a16="http://schemas.microsoft.com/office/drawing/2014/main" id="{09180142-E7A7-4F63-8AEB-674580CB43F1}"/>
              </a:ext>
            </a:extLst>
          </p:cNvPr>
          <p:cNvSpPr txBox="1">
            <a:spLocks/>
          </p:cNvSpPr>
          <p:nvPr/>
        </p:nvSpPr>
        <p:spPr>
          <a:xfrm>
            <a:off x="1609343" y="1946276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PYETJE?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4D20B4D-350C-46CB-48D7-B458A6A395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348148"/>
              </p:ext>
            </p:extLst>
          </p:nvPr>
        </p:nvGraphicFramePr>
        <p:xfrm>
          <a:off x="688848" y="3621150"/>
          <a:ext cx="10984990" cy="1390687"/>
        </p:xfrm>
        <a:graphic>
          <a:graphicData uri="http://schemas.openxmlformats.org/drawingml/2006/table">
            <a:tbl>
              <a:tblPr firstRow="1" firstCol="1" bandRow="1"/>
              <a:tblGrid>
                <a:gridCol w="3141953">
                  <a:extLst>
                    <a:ext uri="{9D8B030D-6E8A-4147-A177-3AD203B41FA5}">
                      <a16:colId xmlns:a16="http://schemas.microsoft.com/office/drawing/2014/main" val="4121181590"/>
                    </a:ext>
                  </a:extLst>
                </a:gridCol>
                <a:gridCol w="3858341">
                  <a:extLst>
                    <a:ext uri="{9D8B030D-6E8A-4147-A177-3AD203B41FA5}">
                      <a16:colId xmlns:a16="http://schemas.microsoft.com/office/drawing/2014/main" val="1995191574"/>
                    </a:ext>
                  </a:extLst>
                </a:gridCol>
                <a:gridCol w="3984696">
                  <a:extLst>
                    <a:ext uri="{9D8B030D-6E8A-4147-A177-3AD203B41FA5}">
                      <a16:colId xmlns:a16="http://schemas.microsoft.com/office/drawing/2014/main" val="3996997495"/>
                    </a:ext>
                  </a:extLst>
                </a:gridCol>
              </a:tblGrid>
              <a:tr h="13906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Msc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800" b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Meivis</a:t>
                      </a:r>
                      <a:r>
                        <a:rPr lang="en-US" sz="1800" b="1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STRUGA</a:t>
                      </a:r>
                      <a:endParaRPr lang="en-GB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Ing.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Mjedisi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Ekspert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VNM,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zhurmat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menaxhimin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e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mbetjeve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legjislacionin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çështjet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sociale</a:t>
                      </a:r>
                      <a:endParaRPr lang="en-GB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CERTIFIKATË EKSPERTI Nr. 5267 Prot,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datë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23.06.2017, Nr.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Identifikues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631,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lëshuar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nga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ministri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përgjegjës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për</a:t>
                      </a:r>
                      <a:r>
                        <a:rPr lang="en-US" sz="1800" b="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mjedisin</a:t>
                      </a:r>
                      <a:endParaRPr lang="en-GB" sz="18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3CA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5B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1973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342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7258</Words>
  <Application>Microsoft Office PowerPoint</Application>
  <PresentationFormat>Widescreen</PresentationFormat>
  <Paragraphs>1144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Aptos</vt:lpstr>
      <vt:lpstr>Aptos Display</vt:lpstr>
      <vt:lpstr>Arial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kleant semema</dc:creator>
  <cp:lastModifiedBy>kleant semema</cp:lastModifiedBy>
  <cp:revision>25</cp:revision>
  <dcterms:created xsi:type="dcterms:W3CDTF">2026-08-12T20:07:31Z</dcterms:created>
  <dcterms:modified xsi:type="dcterms:W3CDTF">2026-08-13T12:49:02Z</dcterms:modified>
</cp:coreProperties>
</file>