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title>
      <c:tx>
        <c:rich>
          <a:bodyPr/>
          <a:lstStyle/>
          <a:p>
            <a:r>
              <a:t>Përbërja e të ardhurave (mijë lekë)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Të ardhurat lokale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643603</c:v>
                </c:pt>
                <c:pt idx="1">
                  <c:v>616633</c:v>
                </c:pt>
                <c:pt idx="2">
                  <c:v>605913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Granti i pakushtëzuar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438601</c:v>
                </c:pt>
                <c:pt idx="1">
                  <c:v>449309</c:v>
                </c:pt>
                <c:pt idx="2">
                  <c:v>463382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title>
      <c:tx>
        <c:rich>
          <a:bodyPr/>
          <a:lstStyle/>
          <a:p>
            <a:r>
              <a:t>Struktura e të ardhurave 2027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Mijë lekë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Sheet1!$A$2:$A$3</c:f>
              <c:strCache>
                <c:ptCount val="2"/>
                <c:pt idx="0">
                  <c:v>Të ardhura lokale</c:v>
                </c:pt>
                <c:pt idx="1">
                  <c:v>Granti i pakushtëzuar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643603</c:v>
                </c:pt>
                <c:pt idx="1">
                  <c:v>438601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title>
      <c:tx>
        <c:rich>
          <a:bodyPr/>
          <a:lstStyle/>
          <a:p>
            <a:r>
              <a:t>Paga, shpenzime operative dhe investime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Paga dhe sigurime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414164</c:v>
                </c:pt>
                <c:pt idx="1">
                  <c:v>414164</c:v>
                </c:pt>
                <c:pt idx="2">
                  <c:v>414164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Shpenzime operative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191799</c:v>
                </c:pt>
                <c:pt idx="1">
                  <c:v>213299</c:v>
                </c:pt>
                <c:pt idx="2">
                  <c:v>214845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Investime</c:v>
                </c:pt>
              </c:strCache>
            </c:strRef>
          </c:tx>
          <c:spPr>
            <a:solidFill>
              <a:srgbClr val="E1A93F"/>
            </a:solidFill>
            <a:ln>
              <a:solidFill>
                <a:srgbClr val="E1A93F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476240</c:v>
                </c:pt>
                <c:pt idx="1">
                  <c:v>438478</c:v>
                </c:pt>
                <c:pt idx="2">
                  <c:v>440286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title>
      <c:tx>
        <c:rich>
          <a:bodyPr/>
          <a:lstStyle/>
          <a:p>
            <a:r>
              <a:t>Investimet (lekë)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Rrugë dhe rrjete</c:v>
                </c:pt>
              </c:strCache>
            </c:strRef>
          </c:tx>
          <c:spPr>
            <a:solidFill>
              <a:srgbClr val="E1A93F"/>
            </a:solidFill>
            <a:ln>
              <a:solidFill>
                <a:srgbClr val="E1A93F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470240848</c:v>
                </c:pt>
                <c:pt idx="1">
                  <c:v>426478607</c:v>
                </c:pt>
                <c:pt idx="2">
                  <c:v>400286413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Programe të tjera</c:v>
                </c:pt>
              </c:strCache>
            </c:strRef>
          </c:tx>
          <c:spPr>
            <a:solidFill>
              <a:srgbClr val="00878B"/>
            </a:solidFill>
            <a:ln>
              <a:solidFill>
                <a:srgbClr val="00878B"/>
              </a:solidFill>
            </a:ln>
          </c:spPr>
          <c:cat>
            <c:strRef>
              <c:f>Sheet1!$A$2:$A$4</c:f>
              <c:strCache>
                <c:ptCount val="3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6000000</c:v>
                </c:pt>
                <c:pt idx="1">
                  <c:v>12000000</c:v>
                </c:pt>
                <c:pt idx="2">
                  <c:v>40000000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35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01168" y="0"/>
            <a:ext cx="109728" cy="6858000"/>
          </a:xfrm>
          <a:prstGeom prst="rect">
            <a:avLst/>
          </a:prstGeom>
          <a:solidFill>
            <a:srgbClr val="E1A9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051560"/>
            <a:ext cx="1033272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800" b="1">
                <a:solidFill>
                  <a:srgbClr val="E1A93F"/>
                </a:solidFill>
                <a:latin typeface="Aptos"/>
              </a:defRPr>
            </a:pPr>
            <a:r>
              <a:t>BASHKIA SHIJAK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10515600" cy="1417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"/>
              </a:defRPr>
            </a:pPr>
            <a:r>
              <a:t>Dëgjesë publike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127248"/>
            <a:ext cx="10515600" cy="9144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700" b="0">
                <a:solidFill>
                  <a:srgbClr val="FFFFFF"/>
                </a:solidFill>
                <a:latin typeface="Aptos"/>
              </a:defRPr>
            </a:pPr>
            <a:r>
              <a:t>Programi Buxhetor Afatmesëm</a:t>
            </a:r>
            <a:br/>
            <a:r>
              <a:t>2027–2029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" y="5166360"/>
            <a:ext cx="987552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0">
                <a:solidFill>
                  <a:srgbClr val="DCE6EB"/>
                </a:solidFill>
                <a:latin typeface="Aptos"/>
              </a:defRPr>
            </a:pPr>
            <a:r>
              <a:t>Prioritetet • Investimet • Shërbimet për komunitetin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6172200"/>
            <a:ext cx="1005840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200" b="0">
                <a:solidFill>
                  <a:srgbClr val="BECDD7"/>
                </a:solidFill>
                <a:latin typeface="Aptos"/>
              </a:defRPr>
            </a:pPr>
            <a:r>
              <a:t>Tetor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Pse jemi mbledhur sot?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Dëgjesa publike për tavane dhe prioritetet e PBA-së 2027–2029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3474720" cy="18288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0392" y="1645919"/>
            <a:ext cx="314553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Të informojmë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075688"/>
            <a:ext cx="3145536" cy="11338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Të paraqesim burimet financiare, shpenzimet dhe investimet e planifikuara.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70832" y="1508760"/>
            <a:ext cx="3474720" cy="18288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35424" y="1645919"/>
            <a:ext cx="314553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Të dëgjojmë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35424" y="2075688"/>
            <a:ext cx="3145536" cy="11338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Të marrim mendimet dhe nevojat e banorëve të Shijakut dhe njësive administrative.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474720" cy="18288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11312" y="1645919"/>
            <a:ext cx="314553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Të përmirësojmë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075688"/>
            <a:ext cx="3145536" cy="11338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Të lidhim planifikimin buxhetor me nevojat dhe zhvillimin e qëndrueshëm vendor.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77639"/>
            <a:ext cx="10515600" cy="11430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200" b="1">
                <a:solidFill>
                  <a:srgbClr val="183553"/>
                </a:solidFill>
                <a:latin typeface="Aptos"/>
              </a:defRPr>
            </a:pPr>
            <a:r>
              <a:t>Qëllimi i PBA-së: shërbime më të mira, investime të domosdoshme dhe zhvillim ekonomik, social e territorial.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577840"/>
            <a:ext cx="1014984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300" b="0">
                <a:solidFill>
                  <a:srgbClr val="64717D"/>
                </a:solidFill>
                <a:latin typeface="Aptos"/>
              </a:defRPr>
            </a:pPr>
            <a:r>
              <a:t>Buxheti planifikohet në përputhje me dokumentet strategjike, Planin e Detyruar Vendor dhe kapacitetet financiare.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Bashkia Shijak në pak shifra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Të dhënat bazë të paraqitura në relacionin e PBA-së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66420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6771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Njësi administrative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146304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97680" y="166420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92.19 km²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7680" y="226771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Sipërfaqja e bashkisë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9520" y="146304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26680" y="166420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27,861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6680" y="226771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Banorë sipas Censusit 2023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33756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53872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48,586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14223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Banorë sipas Gjendjes Civile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60520" y="333756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97680" y="353872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6,710 ha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80" y="414223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Tokë bujqësore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89520" y="3337560"/>
            <a:ext cx="3108960" cy="1417320"/>
          </a:xfrm>
          <a:prstGeom prst="roundRect">
            <a:avLst/>
          </a:prstGeom>
          <a:solidFill>
            <a:srgbClr val="EFF5F7"/>
          </a:solidFill>
          <a:ln>
            <a:solidFill>
              <a:srgbClr val="DC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26680" y="3538728"/>
            <a:ext cx="283464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500" b="1">
                <a:solidFill>
                  <a:srgbClr val="00878B"/>
                </a:solidFill>
                <a:latin typeface="Aptos"/>
              </a:defRPr>
            </a:pPr>
            <a:r>
              <a:t>928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26680" y="4142232"/>
            <a:ext cx="283464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2D3741"/>
                </a:solidFill>
                <a:latin typeface="Aptos"/>
              </a:defRPr>
            </a:pPr>
            <a:r>
              <a:t>Biznese aktive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5486400"/>
            <a:ext cx="10241280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600" b="1">
                <a:solidFill>
                  <a:srgbClr val="183553"/>
                </a:solidFill>
                <a:latin typeface="Aptos"/>
              </a:defRPr>
            </a:pPr>
            <a:r>
              <a:t>Njësitë administrative: Shijak • Xhafzotaj • Maminas • Gjepalaj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Tavanet e përgjithshme të buxhetit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Vlerat në mijë lekë, sipas relacionit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4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1417320"/>
          <a:ext cx="6675120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498079" y="1737360"/>
          <a:ext cx="402336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3017520"/>
              </a:tblGrid>
              <a:tr h="68580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Viti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Totali (mijë lekë)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1,082,204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2028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1,065,942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2029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1,069,295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543800" y="4709160"/>
            <a:ext cx="3840480" cy="8686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700" b="1">
                <a:solidFill>
                  <a:srgbClr val="183553"/>
                </a:solidFill>
                <a:latin typeface="Aptos"/>
              </a:defRPr>
            </a:pPr>
            <a:r>
              <a:t>Buxheti i planifikuar mbetet rreth 1.07 miliardë lekë në vit.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Nga vijnë të ardhurat?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Të ardhurat e planifikuara për vitin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5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40080" y="1325880"/>
          <a:ext cx="566928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720840" y="1600200"/>
            <a:ext cx="4480560" cy="123444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85431" y="1737360"/>
            <a:ext cx="415137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Të ardhurat lokale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85431" y="2167128"/>
            <a:ext cx="4151376" cy="53949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643.6 milionë lekë</a:t>
            </a:r>
            <a:br/>
            <a:r>
              <a:t>Burim nga taksat, tarifat dhe të ardhura të tjera.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3063240"/>
            <a:ext cx="4480560" cy="123444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85431" y="3200400"/>
            <a:ext cx="415137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Granti i pakushtëzuar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85431" y="3630168"/>
            <a:ext cx="4151376" cy="53949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438.6 milionë lekë</a:t>
            </a:r>
            <a:br/>
            <a:r>
              <a:t>Mbështetje nga burimet qendrore.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4709160"/>
            <a:ext cx="4114800" cy="6858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Përmirësimi i mbledhjes së detyrimeve dhe zgjerimi i bazës së taksapaguesve janë të rëndësishëm për financimin e shërbimeve.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Si planifikohet përdorimi i buxhetit?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Shpenzimet sipas klasifikimit ekonomik (mijë lekë)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6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48640" y="1325880"/>
          <a:ext cx="704088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818120" y="1554480"/>
          <a:ext cx="364845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  <a:gridCol w="804672"/>
                <a:gridCol w="804672"/>
                <a:gridCol w="804672"/>
              </a:tblGrid>
              <a:tr h="84582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Zëri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2027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2028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2029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Paga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414,164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414,164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414,164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Operative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191,799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213,299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214,845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</a:tr>
              <a:tr h="84582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Investime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476,240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438,478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440,286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63840" y="5166360"/>
            <a:ext cx="356616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500" b="1">
                <a:solidFill>
                  <a:srgbClr val="183553"/>
                </a:solidFill>
                <a:latin typeface="Aptos"/>
              </a:defRPr>
            </a:pPr>
            <a:r>
              <a:t>Investimet përbëjnë rreth 41–44% të buxhetit vjetor.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Investimet: prioritet infrastruktura rrugore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Investimet kapitale të planifikuara sipas programeve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7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94360" y="1325880"/>
          <a:ext cx="6766560" cy="43891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635240" y="1508760"/>
            <a:ext cx="3749039" cy="128016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99831" y="1645919"/>
            <a:ext cx="341985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2027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99831" y="2075688"/>
            <a:ext cx="3419856" cy="585215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476.24 milionë lekë investime gjithsej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35240" y="2971800"/>
            <a:ext cx="3749039" cy="128016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99831" y="3108960"/>
            <a:ext cx="341985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2028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9831" y="3538728"/>
            <a:ext cx="3419856" cy="585215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438.48 milionë lekë investime gjithsej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35240" y="4434840"/>
            <a:ext cx="3749039" cy="128016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99831" y="4572000"/>
            <a:ext cx="341985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2029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9831" y="5001768"/>
            <a:ext cx="3419856" cy="585215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440.29 milionë lekë investime gjithsej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806440"/>
            <a:ext cx="640080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200" b="0">
                <a:solidFill>
                  <a:srgbClr val="64717D"/>
                </a:solidFill>
                <a:latin typeface="Aptos"/>
              </a:defRPr>
            </a:pPr>
            <a:r>
              <a:t>Programi i rrugëve dhe rrjeteve përbën pjesën kryesore të investimeve.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Projektet kryesore të infrastrukturës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Shembuj të projekteve të përfshira në tabelën e investimeve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417320"/>
          <a:ext cx="1097280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9440"/>
                <a:gridCol w="2560320"/>
                <a:gridCol w="1463040"/>
              </a:tblGrid>
              <a:tr h="565785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Projekti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Vlera e planifikuar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Viti</a:t>
                      </a:r>
                    </a:p>
                  </a:txBody>
                  <a:tcPr marL="64008" marR="64008" marT="36576" marB="36576" anchor="ctr">
                    <a:solidFill>
                      <a:srgbClr val="183553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Gjepalaj e Poshtme, Rruga e Luleve dhe sheshi pranë Rr. Naim Frashëri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37.8 mln lekë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Rrugët e brendshme: Dum Alla, Oksigjenit, Koçëve, Vlashaj dhe Terzie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50.0 mln lekë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Rruga Çizmeli – sistemim dhe asfaltim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68.1 mln lekë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Rrugët Eminas + Shetel – sistemim dhe asfaltim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112.2 mln lekë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 / 2028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Hardhishtë–Gjepalaj dhe degëzimet – riparim asfaltik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59.2 mln / 51.2 mln lekë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 / 2028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Bodinok dhe Metallaj – sistemim dhe asfaltim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57.8 mln / 48.8 mln lekë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2027 / 2028</a:t>
                      </a:r>
                    </a:p>
                  </a:txBody>
                  <a:tcPr marL="64008" marR="64008" marT="36576" marB="36576" anchor="ctr">
                    <a:solidFill>
                      <a:srgbClr val="FFFFFF"/>
                    </a:solidFill>
                  </a:tcPr>
                </a:tc>
              </a:tr>
              <a:tr h="565785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Rrugë të brendshme në të gjitha njësitë administrative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25.96 mln / 399.43 mln lekë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2D3741"/>
                          </a:solidFill>
                          <a:latin typeface="Aptos"/>
                        </a:defRPr>
                      </a:pPr>
                      <a:r>
                        <a:t>2028 / 2029</a:t>
                      </a:r>
                    </a:p>
                  </a:txBody>
                  <a:tcPr marL="64008" marR="64008" marT="36576" marB="36576" anchor="ctr">
                    <a:solidFill>
                      <a:srgbClr val="EFF5F7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240" y="6080760"/>
            <a:ext cx="1060704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000" b="0">
                <a:solidFill>
                  <a:srgbClr val="64717D"/>
                </a:solidFill>
                <a:latin typeface="Aptos"/>
              </a:defRPr>
            </a:pPr>
            <a:r>
              <a:t>Vlerat janë paraqitur sipas tabelës së investimeve në relacion; projektet dhe afatet varen nga planifikimi përkatës.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Përtej rrugëve: shërbime dhe mbështetje sociale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Zëra të tjerë investimi të përfshirë në PBA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0876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64591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Shërbime publike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07568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5 mln lekë në 2027</a:t>
            </a:r>
            <a:br/>
            <a:r>
              <a:t>5 mln lekë në 2028</a:t>
            </a:r>
            <a:br/>
            <a:r>
              <a:t>20 mln lekë në 2029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50876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53712" y="164591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Hapësira të gjelbra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207568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Rehabilitimi i mjediseve të gjelbra në qytetin e Shijakut: 10 mln lekë në 2029.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11312" y="164591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Strehimi social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207568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20 mln lekë të planifikuara për vitin 2029.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7472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361187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Varrezat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404164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Shpronësime për varreza në njësitë administrative: 5 mln lekë në 2027 dhe 2028; 10 mln në 2029.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347472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53712" y="361187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Pyjet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53712" y="404164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Zbatimi i projektit të mbarështimit të pyjeve: 1 mln lekë në 2027.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46720" y="3474720"/>
            <a:ext cx="3429000" cy="160020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11312" y="3611879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Hartim projektesh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11312" y="4041648"/>
            <a:ext cx="3099816" cy="90525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7 mln lekë në 2028 për projekte për nevojat e bashkisë (Diga+, Rrugë+, PPV).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Politikat e të ardhurave dhe lehtësitë fiskale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Parimet e përmendura në relacion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Politika lehtësuese për kategori të caktuara familjesh dhe qytetarësh në nevojë.</a:t>
            </a:r>
          </a:p>
          <a:p>
            <a:pPr>
              <a:spcAft>
                <a:spcPts val="15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Taksa zero e ndërtesës për banim për personat me aftësi të kufizuara, sipas relacionit.</a:t>
            </a:r>
          </a:p>
          <a:p>
            <a:pPr>
              <a:spcAft>
                <a:spcPts val="15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Tarifë zero për ndriçimin publik në zonat rurale dhe për kategori të caktuara familjesh.</a:t>
            </a:r>
          </a:p>
          <a:p>
            <a:pPr>
              <a:spcAft>
                <a:spcPts val="15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Tarifa të reduktuara për familjet me ndihmë ekonomike dhe familjet me persona me aftësi të kufizuara.</a:t>
            </a:r>
          </a:p>
          <a:p>
            <a:pPr>
              <a:spcAft>
                <a:spcPts val="1500"/>
              </a:spcAft>
              <a:defRPr sz="1800">
                <a:solidFill>
                  <a:srgbClr val="2D3741"/>
                </a:solidFill>
                <a:latin typeface="Aptos"/>
              </a:defRPr>
            </a:pPr>
            <a:r>
              <a:t>Rreth 85.8% e të ardhurave nga tarifat vendore lidhen me pastrimin dhe largimin e mbetjeve.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806440"/>
            <a:ext cx="1014984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300" b="1">
                <a:solidFill>
                  <a:srgbClr val="00878B"/>
                </a:solidFill>
                <a:latin typeface="Aptos"/>
              </a:defRPr>
            </a:pPr>
            <a:r>
              <a:t>Synimi: financim i shërbimeve duke marrë parasysh kapacitetet dhe kushtet e grupeve të ndryshme.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Nevojat e territorit dhe shërbimeve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Kontekst për diskutimin e prioriteteve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429000" cy="155448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554480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Arsimi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84248"/>
            <a:ext cx="3099816" cy="85953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4 kopshte, 14 shkolla 9-vjeçare dhe 2 shkolla të mesme të përgjithshme.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429000" cy="155448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53712" y="1554480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E1A93F"/>
                </a:solidFill>
                <a:latin typeface="Aptos"/>
              </a:defRPr>
            </a:pPr>
            <a:r>
              <a:t>Nxënësit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984248"/>
            <a:ext cx="3099816" cy="85953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Institucionet arsimore frekuentohen nga 2,533 nxënës.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417320"/>
            <a:ext cx="3429000" cy="1554480"/>
          </a:xfrm>
          <a:prstGeom prst="roundRect">
            <a:avLst/>
          </a:prstGeom>
          <a:solidFill>
            <a:srgbClr val="EFF5F7"/>
          </a:solidFill>
          <a:ln>
            <a:solidFill>
              <a:srgbClr val="DEE6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11312" y="1554480"/>
            <a:ext cx="3099816" cy="38404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1">
                <a:solidFill>
                  <a:srgbClr val="00878B"/>
                </a:solidFill>
                <a:latin typeface="Aptos"/>
              </a:defRPr>
            </a:pPr>
            <a:r>
              <a:t>Rrjeti rrugor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984248"/>
            <a:ext cx="3099816" cy="859536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300" b="0">
                <a:solidFill>
                  <a:srgbClr val="2D3741"/>
                </a:solidFill>
                <a:latin typeface="Aptos"/>
              </a:defRPr>
            </a:pPr>
            <a:r>
              <a:t>163 km rrugë gjithsej; 128 km rurale dhe 35 km urbane.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657600"/>
            <a:ext cx="10241280" cy="11430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200" b="1">
                <a:solidFill>
                  <a:srgbClr val="183553"/>
                </a:solidFill>
                <a:latin typeface="Aptos"/>
              </a:defRPr>
            </a:pPr>
            <a:r>
              <a:t>Planifikimi synon të balancojë mirëmbajtjen e shërbimeve të përditshme me investimet në infrastrukturë dhe nevojat sociale të komunitetit.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57800"/>
            <a:ext cx="1024128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400" b="0">
                <a:solidFill>
                  <a:srgbClr val="64717D"/>
                </a:solidFill>
                <a:latin typeface="Aptos"/>
              </a:defRPr>
            </a:pPr>
            <a:r>
              <a:t>Relacioni thekson rëndësinë e kërkesave të qytetarëve të shprehura gjatë dëgjesave publike.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5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11155680" cy="47548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2500" b="1">
                <a:solidFill>
                  <a:srgbClr val="183553"/>
                </a:solidFill>
                <a:latin typeface="Aptos"/>
              </a:defRPr>
            </a:pPr>
            <a:r>
              <a:t>Pyetje për diskutim me komunitetin</a:t>
            </a:r>
          </a:p>
        </p:txBody>
      </p:sp>
      <p:sp>
        <p:nvSpPr>
          <p:cNvPr id="3" name="Rectangle 2"/>
          <p:cNvSpPr/>
          <p:nvPr/>
        </p:nvSpPr>
        <p:spPr>
          <a:xfrm>
            <a:off x="530352" y="832104"/>
            <a:ext cx="1005840" cy="50292"/>
          </a:xfrm>
          <a:prstGeom prst="rect">
            <a:avLst/>
          </a:prstGeom>
          <a:solidFill>
            <a:srgbClr val="0087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1064240" cy="347472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100" b="0">
                <a:solidFill>
                  <a:srgbClr val="64717D"/>
                </a:solidFill>
                <a:latin typeface="Aptos"/>
              </a:defRPr>
            </a:pPr>
            <a:r>
              <a:t>Kontributi i qytetarëve ndihmon në qartësimin e prioriteteve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47120" y="6510528"/>
            <a:ext cx="411480" cy="1828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defRPr sz="900" b="0">
                <a:solidFill>
                  <a:srgbClr val="64717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613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7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545336"/>
            <a:ext cx="5029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800" b="1">
                <a:solidFill>
                  <a:srgbClr val="00878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1527048"/>
            <a:ext cx="932688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Cilat rrugë ose segmente kanë nevojë më urgjente për rehabilitim?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468880"/>
            <a:ext cx="105613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7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596896"/>
            <a:ext cx="5029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800" b="1">
                <a:solidFill>
                  <a:srgbClr val="00878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2578608"/>
            <a:ext cx="932688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Cilat përmirësime të shërbimeve publike duhet të kenë përparësi?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520439"/>
            <a:ext cx="105613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7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648456"/>
            <a:ext cx="5029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800" b="1">
                <a:solidFill>
                  <a:srgbClr val="00878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3630168"/>
            <a:ext cx="932688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A ka nevoja të veçanta në lagjet dhe fshatrat e njësive administrative?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572000"/>
            <a:ext cx="1056132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7E1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00016"/>
            <a:ext cx="502920" cy="4114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800" b="1">
                <a:solidFill>
                  <a:srgbClr val="00878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4681728"/>
            <a:ext cx="932688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>
              <a:defRPr sz="1600" b="0">
                <a:solidFill>
                  <a:srgbClr val="2D3741"/>
                </a:solidFill>
                <a:latin typeface="Aptos"/>
              </a:defRPr>
            </a:pPr>
            <a:r>
              <a:t>Si mund të përmirësohet komunikimi me qytetarët për projektet dhe buxhetin?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897880"/>
            <a:ext cx="1014984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800" b="1">
                <a:solidFill>
                  <a:srgbClr val="183553"/>
                </a:solidFill>
                <a:latin typeface="Aptos"/>
              </a:defRPr>
            </a:pPr>
            <a:r>
              <a:t>Faleminderit për pjesëmarrjen dhe sugjerimet!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355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Aptos"/>
              </a:defRPr>
            </a:pPr>
            <a:r>
              <a:t>Faleminderit!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8720" y="2423160"/>
            <a:ext cx="9784080" cy="10058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2200" b="0">
                <a:solidFill>
                  <a:srgbClr val="FFFFFF"/>
                </a:solidFill>
                <a:latin typeface="Aptos"/>
              </a:defRPr>
            </a:pPr>
            <a:r>
              <a:t>Bashkë për një Shijak me shërbime më të mira,</a:t>
            </a:r>
            <a:br/>
            <a:r>
              <a:t>infrastrukturë funksionale dhe zhvillim të qëndrueshëm.</a:t>
            </a:r>
          </a:p>
        </p:txBody>
      </p:sp>
      <p:sp>
        <p:nvSpPr>
          <p:cNvPr id="4" name="Rectangle 3"/>
          <p:cNvSpPr/>
          <p:nvPr/>
        </p:nvSpPr>
        <p:spPr>
          <a:xfrm>
            <a:off x="5212080" y="3931920"/>
            <a:ext cx="1737360" cy="64008"/>
          </a:xfrm>
          <a:prstGeom prst="rect">
            <a:avLst/>
          </a:prstGeom>
          <a:solidFill>
            <a:srgbClr val="E1A9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6035040"/>
            <a:ext cx="1033272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defRPr sz="1200" b="0">
                <a:solidFill>
                  <a:srgbClr val="C3D2DC"/>
                </a:solidFill>
                <a:latin typeface="Aptos"/>
              </a:defRPr>
            </a:pPr>
            <a:r>
              <a:t>Dëgjesë publike • PBA 2027–2029 • Bashkia Shijak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